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87" r:id="rId3"/>
  </p:sldMasterIdLst>
  <p:notesMasterIdLst>
    <p:notesMasterId r:id="rId138"/>
  </p:notesMasterIdLst>
  <p:sldIdLst>
    <p:sldId id="461" r:id="rId4"/>
    <p:sldId id="547" r:id="rId5"/>
    <p:sldId id="463" r:id="rId6"/>
    <p:sldId id="524" r:id="rId7"/>
    <p:sldId id="629" r:id="rId8"/>
    <p:sldId id="525" r:id="rId9"/>
    <p:sldId id="526" r:id="rId10"/>
    <p:sldId id="464" r:id="rId11"/>
    <p:sldId id="465" r:id="rId12"/>
    <p:sldId id="546" r:id="rId13"/>
    <p:sldId id="466" r:id="rId14"/>
    <p:sldId id="467" r:id="rId15"/>
    <p:sldId id="531" r:id="rId16"/>
    <p:sldId id="532" r:id="rId17"/>
    <p:sldId id="533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27" r:id="rId27"/>
    <p:sldId id="528" r:id="rId28"/>
    <p:sldId id="529" r:id="rId29"/>
    <p:sldId id="530" r:id="rId30"/>
    <p:sldId id="545" r:id="rId31"/>
    <p:sldId id="548" r:id="rId32"/>
    <p:sldId id="549" r:id="rId33"/>
    <p:sldId id="550" r:id="rId34"/>
    <p:sldId id="551" r:id="rId35"/>
    <p:sldId id="552" r:id="rId36"/>
    <p:sldId id="553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61" r:id="rId45"/>
    <p:sldId id="562" r:id="rId46"/>
    <p:sldId id="563" r:id="rId47"/>
    <p:sldId id="564" r:id="rId48"/>
    <p:sldId id="59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544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500" r:id="rId82"/>
    <p:sldId id="501" r:id="rId83"/>
    <p:sldId id="502" r:id="rId84"/>
    <p:sldId id="599" r:id="rId85"/>
    <p:sldId id="503" r:id="rId86"/>
    <p:sldId id="504" r:id="rId87"/>
    <p:sldId id="505" r:id="rId88"/>
    <p:sldId id="506" r:id="rId89"/>
    <p:sldId id="507" r:id="rId90"/>
    <p:sldId id="508" r:id="rId91"/>
    <p:sldId id="509" r:id="rId92"/>
    <p:sldId id="510" r:id="rId93"/>
    <p:sldId id="614" r:id="rId94"/>
    <p:sldId id="615" r:id="rId95"/>
    <p:sldId id="600" r:id="rId96"/>
    <p:sldId id="601" r:id="rId97"/>
    <p:sldId id="602" r:id="rId98"/>
    <p:sldId id="603" r:id="rId99"/>
    <p:sldId id="604" r:id="rId100"/>
    <p:sldId id="605" r:id="rId101"/>
    <p:sldId id="606" r:id="rId102"/>
    <p:sldId id="607" r:id="rId103"/>
    <p:sldId id="608" r:id="rId104"/>
    <p:sldId id="609" r:id="rId105"/>
    <p:sldId id="610" r:id="rId106"/>
    <p:sldId id="513" r:id="rId107"/>
    <p:sldId id="624" r:id="rId108"/>
    <p:sldId id="623" r:id="rId109"/>
    <p:sldId id="625" r:id="rId110"/>
    <p:sldId id="616" r:id="rId111"/>
    <p:sldId id="620" r:id="rId112"/>
    <p:sldId id="622" r:id="rId113"/>
    <p:sldId id="302" r:id="rId114"/>
    <p:sldId id="303" r:id="rId115"/>
    <p:sldId id="304" r:id="rId116"/>
    <p:sldId id="305" r:id="rId117"/>
    <p:sldId id="306" r:id="rId118"/>
    <p:sldId id="307" r:id="rId119"/>
    <p:sldId id="308" r:id="rId120"/>
    <p:sldId id="309" r:id="rId121"/>
    <p:sldId id="310" r:id="rId122"/>
    <p:sldId id="311" r:id="rId123"/>
    <p:sldId id="312" r:id="rId124"/>
    <p:sldId id="313" r:id="rId125"/>
    <p:sldId id="314" r:id="rId126"/>
    <p:sldId id="315" r:id="rId127"/>
    <p:sldId id="316" r:id="rId128"/>
    <p:sldId id="317" r:id="rId129"/>
    <p:sldId id="318" r:id="rId130"/>
    <p:sldId id="319" r:id="rId131"/>
    <p:sldId id="320" r:id="rId132"/>
    <p:sldId id="321" r:id="rId133"/>
    <p:sldId id="626" r:id="rId134"/>
    <p:sldId id="621" r:id="rId135"/>
    <p:sldId id="627" r:id="rId136"/>
    <p:sldId id="628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notesMaster" Target="notesMasters/notesMaster1.xml"/><Relationship Id="rId13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26396-CC07-904C-B596-3717D7088C72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36BC9-1A10-6945-8516-504710374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2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Gephi</a:t>
            </a:r>
            <a:r>
              <a:rPr lang="nl-NL" smtClean="0"/>
              <a:t> tool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52" y="8685862"/>
            <a:ext cx="2971593" cy="456575"/>
          </a:xfrm>
          <a:prstGeom prst="rect">
            <a:avLst/>
          </a:prstGeom>
        </p:spPr>
        <p:txBody>
          <a:bodyPr lIns="89867" tIns="44934" rIns="89867" bIns="44934"/>
          <a:lstStyle/>
          <a:p>
            <a:fld id="{8799C42C-2ABE-43F3-989E-F9EDC426FE0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4" y="1828800"/>
            <a:ext cx="3494087" cy="167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4" y="3657600"/>
            <a:ext cx="3494087" cy="1677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FD2674-2E04-E442-8C5B-7AE6045B04F4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73C454-9438-D842-912C-5C6765A14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9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52" y="0"/>
            <a:ext cx="822801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6815"/>
            <a:ext cx="2128838" cy="4714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altLang="nl-NL"/>
              <a:t>6/21/13</a:t>
            </a:r>
            <a:endParaRPr lang="en-US" alt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375" y="6246815"/>
            <a:ext cx="2897188" cy="47148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endParaRPr lang="en-US" alt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75" y="6246815"/>
            <a:ext cx="2128838" cy="4714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9FB9CC-D24E-4224-A7CA-0275B43B369E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987951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7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lIns="64281" tIns="32140" rIns="64281" bIns="321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40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8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22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63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704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4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85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126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36648" y="-165774"/>
            <a:ext cx="9569188" cy="71389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1" tIns="32140" rIns="64281" bIns="32140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281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D88EC65B-D77A-B24E-9703-40BE60F18F63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6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0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71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07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4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679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1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51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08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4" indent="0">
              <a:buNone/>
              <a:defRPr sz="1800"/>
            </a:lvl2pPr>
            <a:lvl3pPr marL="914306" indent="0">
              <a:buNone/>
              <a:defRPr sz="1600"/>
            </a:lvl3pPr>
            <a:lvl4pPr marL="1371460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20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4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700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32142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68" indent="-241068" algn="l" defTabSz="32142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314" indent="-200890" algn="l" defTabSz="3214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561" indent="-160712" algn="l" defTabSz="32142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987" indent="-160712" algn="l" defTabSz="32142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410" indent="-160712" algn="l" defTabSz="32142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835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59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84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07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8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1512E-2EE5-2448-AB47-1C0A5804569F}" type="datetimeFigureOut">
              <a:rPr lang="en-US" smtClean="0"/>
              <a:t>12/02/16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80" y="6356826"/>
            <a:ext cx="2895451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75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32137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32" indent="-241032" algn="l" defTabSz="32137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235" indent="-200859" algn="l" defTabSz="32137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38" indent="-160688" algn="l" defTabSz="32137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814" indent="-160688" algn="l" defTabSz="32137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188" indent="-160688" algn="l" defTabSz="32137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56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8938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31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87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636655" y="2225675"/>
            <a:ext cx="7638277" cy="1362075"/>
          </a:xfrm>
        </p:spPr>
        <p:txBody>
          <a:bodyPr/>
          <a:lstStyle/>
          <a:p>
            <a:r>
              <a:rPr lang="nl-NL" sz="4000" dirty="0" smtClean="0"/>
              <a:t>Learning </a:t>
            </a:r>
            <a:r>
              <a:rPr lang="nl-NL" sz="4000" dirty="0" smtClean="0"/>
              <a:t>State </a:t>
            </a:r>
            <a:r>
              <a:rPr lang="nl-NL" sz="4000" dirty="0"/>
              <a:t>M</a:t>
            </a:r>
            <a:r>
              <a:rPr lang="nl-NL" sz="4000" dirty="0" smtClean="0"/>
              <a:t>achines</a:t>
            </a:r>
            <a:endParaRPr lang="nl-NL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1636656" y="2906713"/>
            <a:ext cx="6507347" cy="150018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Learning in the limit, </a:t>
            </a:r>
            <a:r>
              <a:rPr lang="en-US" dirty="0" err="1" smtClean="0"/>
              <a:t>Myhill</a:t>
            </a:r>
            <a:r>
              <a:rPr lang="en-US" dirty="0" err="1" smtClean="0"/>
              <a:t>-Nerode</a:t>
            </a:r>
            <a:r>
              <a:rPr lang="en-US" dirty="0" smtClean="0"/>
              <a:t>, </a:t>
            </a:r>
            <a:r>
              <a:rPr lang="en-US" dirty="0" smtClean="0"/>
              <a:t>the </a:t>
            </a:r>
            <a:r>
              <a:rPr lang="en-US" dirty="0" err="1" smtClean="0"/>
              <a:t>Hankel</a:t>
            </a:r>
            <a:r>
              <a:rPr lang="en-US" dirty="0" smtClean="0"/>
              <a:t> </a:t>
            </a:r>
            <a:r>
              <a:rPr lang="en-US" dirty="0" smtClean="0"/>
              <a:t>matrix</a:t>
            </a:r>
            <a:r>
              <a:rPr lang="en-US" dirty="0" smtClean="0"/>
              <a:t>, Active and Passive learning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050729" y="6011162"/>
            <a:ext cx="6093272" cy="846838"/>
          </a:xfrm>
          <a:prstGeom prst="rect">
            <a:avLst/>
          </a:prstGeom>
        </p:spPr>
        <p:txBody>
          <a:bodyPr vert="horz" lIns="91435" tIns="45718" rIns="91435" bIns="45718" anchor="t">
            <a:normAutofit fontScale="70000" lnSpcReduction="20000"/>
          </a:bodyPr>
          <a:lstStyle/>
          <a:p>
            <a:pPr defTabSz="642915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nl-NL" sz="2800" dirty="0">
                <a:solidFill>
                  <a:schemeClr val="tx2"/>
                </a:solidFill>
              </a:rPr>
              <a:t>Sicco Verwer</a:t>
            </a:r>
          </a:p>
          <a:p>
            <a:pPr defTabSz="642849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nl-NL" sz="2800" dirty="0">
                <a:solidFill>
                  <a:schemeClr val="tx2"/>
                </a:solidFill>
              </a:rPr>
              <a:t>http://</a:t>
            </a:r>
            <a:r>
              <a:rPr lang="nl-NL" sz="2800" dirty="0" err="1">
                <a:solidFill>
                  <a:schemeClr val="tx2"/>
                </a:solidFill>
              </a:rPr>
              <a:t>cybersecurity.tudelft.nl</a:t>
            </a:r>
            <a:r>
              <a:rPr lang="nl-NL" sz="2800" dirty="0">
                <a:solidFill>
                  <a:schemeClr val="tx2"/>
                </a:solidFill>
              </a:rPr>
              <a:t>/users/</a:t>
            </a:r>
            <a:r>
              <a:rPr lang="nl-NL" sz="2800" dirty="0" err="1">
                <a:solidFill>
                  <a:schemeClr val="tx2"/>
                </a:solidFill>
              </a:rPr>
              <a:t>sicco-verwer</a:t>
            </a:r>
            <a:endParaRPr lang="nl-NL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23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state machines</a:t>
            </a:r>
            <a:endParaRPr lang="en-GB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108BD9"/>
                </a:solidFill>
              </a:rPr>
              <a:t>Analyzing </a:t>
            </a:r>
            <a:r>
              <a:rPr lang="en-US" dirty="0">
                <a:solidFill>
                  <a:srgbClr val="108BD9"/>
                </a:solidFill>
              </a:rPr>
              <a:t>the models by hand, or with model checker, for flaws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to see if </a:t>
            </a:r>
            <a:r>
              <a:rPr lang="en-US" i="1" dirty="0"/>
              <a:t>all paths </a:t>
            </a:r>
            <a:r>
              <a:rPr lang="en-US" dirty="0"/>
              <a:t>are correct &amp; secure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108BD9"/>
                </a:solidFill>
              </a:rPr>
              <a:t>Fuzzing </a:t>
            </a:r>
            <a:r>
              <a:rPr lang="en-US" dirty="0">
                <a:solidFill>
                  <a:srgbClr val="108BD9"/>
                </a:solidFill>
              </a:rPr>
              <a:t>or model-based testing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using the diagram as basis for “deeper” fuzz </a:t>
            </a:r>
            <a:r>
              <a:rPr lang="en-US" dirty="0" smtClean="0"/>
              <a:t>testing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108BD9"/>
                </a:solidFill>
              </a:rPr>
              <a:t>Program </a:t>
            </a:r>
            <a:r>
              <a:rPr lang="en-US" dirty="0">
                <a:solidFill>
                  <a:srgbClr val="108BD9"/>
                </a:solidFill>
              </a:rPr>
              <a:t>verification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i="1" dirty="0"/>
              <a:t>proving</a:t>
            </a:r>
            <a:r>
              <a:rPr lang="en-US" dirty="0"/>
              <a:t> that there is no functionality beyond that in the diagram, which using testing you can never establish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it when doing a </a:t>
            </a:r>
            <a:r>
              <a:rPr lang="en-US" dirty="0">
                <a:solidFill>
                  <a:srgbClr val="FF0000"/>
                </a:solidFill>
              </a:rPr>
              <a:t>manual code </a:t>
            </a:r>
            <a:r>
              <a:rPr lang="en-US" dirty="0" smtClean="0">
                <a:solidFill>
                  <a:srgbClr val="FF0000"/>
                </a:solidFill>
              </a:rPr>
              <a:t>review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1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3663" y="1828800"/>
            <a:ext cx="3492500" cy="35067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 the column </a:t>
            </a:r>
            <a:r>
              <a:rPr lang="en-US" dirty="0" err="1" smtClean="0"/>
              <a:t>aa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 membership queries to complete the table</a:t>
            </a:r>
          </a:p>
          <a:p>
            <a:endParaRPr lang="en-US" dirty="0" smtClean="0"/>
          </a:p>
          <a:p>
            <a:r>
              <a:rPr lang="en-US" dirty="0" smtClean="0"/>
              <a:t>b points to a new state</a:t>
            </a:r>
          </a:p>
          <a:p>
            <a:endParaRPr lang="en-US" dirty="0" smtClean="0"/>
          </a:p>
          <a:p>
            <a:r>
              <a:rPr lang="en-US" dirty="0" smtClean="0"/>
              <a:t>Add its one-letter extensions, ask membership queries to complete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31593"/>
              </p:ext>
            </p:extLst>
          </p:nvPr>
        </p:nvGraphicFramePr>
        <p:xfrm>
          <a:off x="5534855" y="2061973"/>
          <a:ext cx="2277507" cy="3768328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169"/>
                <a:gridCol w="759169"/>
                <a:gridCol w="759169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85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5993" y="1828800"/>
            <a:ext cx="3492500" cy="35067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 the column </a:t>
            </a:r>
            <a:r>
              <a:rPr lang="en-US" dirty="0" err="1" smtClean="0"/>
              <a:t>aa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 membership queries to complete the table</a:t>
            </a:r>
          </a:p>
          <a:p>
            <a:endParaRPr lang="en-US" dirty="0" smtClean="0"/>
          </a:p>
          <a:p>
            <a:r>
              <a:rPr lang="en-US" dirty="0" smtClean="0"/>
              <a:t>b points to a new state</a:t>
            </a:r>
          </a:p>
          <a:p>
            <a:endParaRPr lang="en-US" dirty="0" smtClean="0"/>
          </a:p>
          <a:p>
            <a:r>
              <a:rPr lang="en-US" dirty="0" smtClean="0"/>
              <a:t>Add its one-letter extensions, ask membership queries to complete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021862"/>
              </p:ext>
            </p:extLst>
          </p:nvPr>
        </p:nvGraphicFramePr>
        <p:xfrm>
          <a:off x="5534855" y="2061973"/>
          <a:ext cx="2277507" cy="3768328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169"/>
                <a:gridCol w="759169"/>
                <a:gridCol w="759169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388"/>
          <p:cNvSpPr>
            <a:spLocks/>
          </p:cNvSpPr>
          <p:nvPr/>
        </p:nvSpPr>
        <p:spPr bwMode="auto">
          <a:xfrm>
            <a:off x="286238" y="2770802"/>
            <a:ext cx="4994591" cy="22988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r>
              <a:rPr lang="nl-NL" sz="2700" dirty="0"/>
              <a:t>The table defines a state machine, ask an equivalence query </a:t>
            </a:r>
            <a:r>
              <a:rPr lang="nl-NL" sz="2700" dirty="0">
                <a:sym typeface="Wingdings" pitchFamily="2" charset="2"/>
              </a:rPr>
              <a:t> yes!</a:t>
            </a:r>
          </a:p>
          <a:p>
            <a:endParaRPr lang="nl-NL" sz="2700" dirty="0">
              <a:sym typeface="Wingdings" pitchFamily="2" charset="2"/>
            </a:endParaRPr>
          </a:p>
          <a:p>
            <a:r>
              <a:rPr lang="nl-NL" sz="2700" dirty="0">
                <a:sym typeface="Wingdings" pitchFamily="2" charset="2"/>
              </a:rPr>
              <a:t>Done</a:t>
            </a:r>
            <a:endParaRPr lang="nl-NL" sz="2700" dirty="0"/>
          </a:p>
        </p:txBody>
      </p:sp>
    </p:spTree>
    <p:extLst>
      <p:ext uri="{BB962C8B-B14F-4D97-AF65-F5344CB8AC3E}">
        <p14:creationId xmlns:p14="http://schemas.microsoft.com/office/powerpoint/2010/main" val="60165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2368" indent="-522368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Initialize</a:t>
            </a:r>
            <a:r>
              <a:rPr lang="en-US" dirty="0" smtClean="0"/>
              <a:t> the distinguishing table T</a:t>
            </a:r>
          </a:p>
          <a:p>
            <a:pPr marL="522368" indent="-522368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Complete</a:t>
            </a:r>
            <a:r>
              <a:rPr lang="en-US" dirty="0" smtClean="0"/>
              <a:t> T until it defines a state machine M</a:t>
            </a:r>
          </a:p>
          <a:p>
            <a:pPr marL="522368" indent="-522368">
              <a:buFont typeface="+mj-lt"/>
              <a:buAutoNum type="arabicPeriod"/>
            </a:pPr>
            <a:r>
              <a:rPr lang="en-US" dirty="0" smtClean="0"/>
              <a:t>While( </a:t>
            </a:r>
            <a:r>
              <a:rPr lang="en-US" dirty="0" err="1" smtClean="0"/>
              <a:t>Eq</a:t>
            </a:r>
            <a:r>
              <a:rPr lang="en-US" dirty="0" smtClean="0"/>
              <a:t>(M) gives a </a:t>
            </a:r>
            <a:r>
              <a:rPr lang="en-US" dirty="0" smtClean="0">
                <a:solidFill>
                  <a:srgbClr val="FF0000"/>
                </a:solidFill>
              </a:rPr>
              <a:t>cou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nterexample</a:t>
            </a:r>
            <a:r>
              <a:rPr lang="en-US" dirty="0" smtClean="0">
                <a:sym typeface="Wingdings" pitchFamily="2" charset="2"/>
              </a:rPr>
              <a:t> c </a:t>
            </a:r>
            <a:r>
              <a:rPr lang="en-US" dirty="0" smtClean="0"/>
              <a:t>)</a:t>
            </a:r>
          </a:p>
          <a:p>
            <a:pPr marL="842392" lvl="1" indent="-522368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Mem</a:t>
            </a:r>
            <a:r>
              <a:rPr lang="en-US" dirty="0" smtClean="0"/>
              <a:t>() and c to find a new </a:t>
            </a:r>
            <a:r>
              <a:rPr lang="en-US" dirty="0" smtClean="0">
                <a:solidFill>
                  <a:srgbClr val="FF0000"/>
                </a:solidFill>
              </a:rPr>
              <a:t>distinguishing extension</a:t>
            </a:r>
            <a:r>
              <a:rPr lang="en-US" dirty="0" smtClean="0"/>
              <a:t> d</a:t>
            </a:r>
          </a:p>
          <a:p>
            <a:pPr marL="842392" lvl="1" indent="-522368">
              <a:buFont typeface="+mj-lt"/>
              <a:buAutoNum type="arabicPeriod"/>
            </a:pPr>
            <a:r>
              <a:rPr lang="en-US" dirty="0" smtClean="0"/>
              <a:t>Add d to T</a:t>
            </a:r>
          </a:p>
          <a:p>
            <a:pPr marL="842392" lvl="1" indent="-522368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Complete</a:t>
            </a:r>
            <a:r>
              <a:rPr lang="en-US" dirty="0" smtClean="0"/>
              <a:t> T until it defines a state machine 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L* - some theory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L* always finds a state machine for the target language</a:t>
            </a:r>
          </a:p>
          <a:p>
            <a:pPr lvl="1"/>
            <a:r>
              <a:rPr lang="en-US" dirty="0" smtClean="0"/>
              <a:t>A distinguishing extension can always be found using the counterexample</a:t>
            </a:r>
          </a:p>
          <a:p>
            <a:pPr lvl="1"/>
            <a:r>
              <a:rPr lang="en-US" dirty="0" smtClean="0"/>
              <a:t>Completing T terminates since we only have to add one-letter extensions once for every color</a:t>
            </a:r>
          </a:p>
          <a:p>
            <a:pPr lvl="1"/>
            <a:r>
              <a:rPr lang="en-US" dirty="0" smtClean="0"/>
              <a:t>Once all states are identified, </a:t>
            </a:r>
            <a:r>
              <a:rPr lang="en-US" dirty="0" err="1" smtClean="0"/>
              <a:t>Eq</a:t>
            </a:r>
            <a:r>
              <a:rPr lang="en-US" dirty="0" smtClean="0"/>
              <a:t>(M) will return yes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L* runs in polynomial time and from polynomial data!</a:t>
            </a:r>
          </a:p>
          <a:p>
            <a:pPr lvl="1"/>
            <a:r>
              <a:rPr lang="en-US" dirty="0" smtClean="0"/>
              <a:t>Both O(n</a:t>
            </a:r>
            <a:r>
              <a:rPr lang="en-US" baseline="30000" dirty="0" smtClean="0"/>
              <a:t>2</a:t>
            </a:r>
            <a:r>
              <a:rPr lang="en-US" dirty="0" smtClean="0"/>
              <a:t>), n number of states of smallest target</a:t>
            </a:r>
          </a:p>
        </p:txBody>
      </p:sp>
    </p:spTree>
    <p:extLst>
      <p:ext uri="{BB962C8B-B14F-4D97-AF65-F5344CB8AC3E}">
        <p14:creationId xmlns:p14="http://schemas.microsoft.com/office/powerpoint/2010/main" val="873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automaton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Learnlib</a:t>
            </a:r>
            <a:r>
              <a:rPr lang="en-US" dirty="0" smtClean="0"/>
              <a:t> is an L* implementation that can be applied to software</a:t>
            </a:r>
          </a:p>
          <a:p>
            <a:pPr lvl="1"/>
            <a:r>
              <a:rPr lang="en-US" dirty="0" smtClean="0"/>
              <a:t>Uses model-based testing methods for answering equivalence queries</a:t>
            </a:r>
          </a:p>
          <a:p>
            <a:pPr lvl="1"/>
            <a:r>
              <a:rPr lang="en-US" dirty="0" smtClean="0"/>
              <a:t>We are currently combining this with fuzzing for security purposes</a:t>
            </a:r>
          </a:p>
          <a:p>
            <a:endParaRPr lang="en-US" dirty="0"/>
          </a:p>
          <a:p>
            <a:r>
              <a:rPr lang="en-US" dirty="0" smtClean="0"/>
              <a:t>The learned models allow to:</a:t>
            </a:r>
          </a:p>
          <a:p>
            <a:pPr lvl="1"/>
            <a:r>
              <a:rPr lang="en-US" dirty="0"/>
              <a:t>Investigate the model for any implementation flaws</a:t>
            </a:r>
          </a:p>
          <a:p>
            <a:pPr lvl="1"/>
            <a:r>
              <a:rPr lang="en-US" dirty="0"/>
              <a:t>Compare models from different </a:t>
            </a:r>
            <a:r>
              <a:rPr lang="en-US" dirty="0" smtClean="0"/>
              <a:t>implementations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Demo…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1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60" y="1955800"/>
            <a:ext cx="9591782" cy="308675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0126" y="0"/>
            <a:ext cx="7037657" cy="1063242"/>
          </a:xfrm>
          <a:prstGeom prst="rect">
            <a:avLst/>
          </a:prstGeom>
        </p:spPr>
        <p:txBody>
          <a:bodyPr/>
          <a:lstStyle>
            <a:lvl1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1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314316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470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622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5775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TLS RSA BSAFE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9186" y="6587300"/>
            <a:ext cx="33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Joeri</a:t>
            </a:r>
            <a:r>
              <a:rPr lang="en-US" dirty="0" smtClean="0"/>
              <a:t> de </a:t>
            </a:r>
            <a:r>
              <a:rPr lang="en-US" dirty="0" err="1" smtClean="0"/>
              <a:t>Ruiter</a:t>
            </a:r>
            <a:r>
              <a:rPr lang="en-US" dirty="0" smtClean="0"/>
              <a:t> &amp; Erik Poll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9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1200"/>
            <a:ext cx="9513619" cy="56505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0126" y="0"/>
            <a:ext cx="7037657" cy="1063242"/>
          </a:xfrm>
          <a:prstGeom prst="rect">
            <a:avLst/>
          </a:prstGeom>
        </p:spPr>
        <p:txBody>
          <a:bodyPr/>
          <a:lstStyle>
            <a:lvl1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1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314316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470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622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5775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GNU TLS 3.3.8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9186" y="6587300"/>
            <a:ext cx="33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Joeri</a:t>
            </a:r>
            <a:r>
              <a:rPr lang="en-US" dirty="0" smtClean="0"/>
              <a:t> de </a:t>
            </a:r>
            <a:r>
              <a:rPr lang="en-US" dirty="0" err="1" smtClean="0"/>
              <a:t>Ruiter</a:t>
            </a:r>
            <a:r>
              <a:rPr lang="en-US" dirty="0" smtClean="0"/>
              <a:t> &amp; Erik Poll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8425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0126" y="0"/>
            <a:ext cx="7037657" cy="1063242"/>
          </a:xfrm>
          <a:prstGeom prst="rect">
            <a:avLst/>
          </a:prstGeom>
        </p:spPr>
        <p:txBody>
          <a:bodyPr/>
          <a:lstStyle>
            <a:lvl1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1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314316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470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622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5775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JSSE 1.8.0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9186" y="6587300"/>
            <a:ext cx="33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Joeri</a:t>
            </a:r>
            <a:r>
              <a:rPr lang="en-US" dirty="0" smtClean="0"/>
              <a:t> de </a:t>
            </a:r>
            <a:r>
              <a:rPr lang="en-US" dirty="0" err="1" smtClean="0"/>
              <a:t>Ruiter</a:t>
            </a:r>
            <a:r>
              <a:rPr lang="en-US" dirty="0" smtClean="0"/>
              <a:t> &amp; Erik Poll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1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the information we have…</a:t>
            </a:r>
            <a:endParaRPr lang="nl-NL" dirty="0"/>
          </a:p>
        </p:txBody>
      </p:sp>
      <p:pic>
        <p:nvPicPr>
          <p:cNvPr id="4" name="image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20171"/>
            <a:ext cx="9144000" cy="2278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1189" y="5859270"/>
            <a:ext cx="3042300" cy="541013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100" dirty="0">
                <a:solidFill>
                  <a:srgbClr val="FF0000"/>
                </a:solidFill>
              </a:rPr>
              <a:t>Passive learning</a:t>
            </a:r>
            <a:endParaRPr lang="nl-NL" sz="3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9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71889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75965" y="391163"/>
            <a:ext cx="7392071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 err="1" smtClean="0"/>
              <a:t>Key</a:t>
            </a:r>
            <a:r>
              <a:rPr lang="nl-NL" sz="2500" dirty="0" smtClean="0"/>
              <a:t> issue: </a:t>
            </a:r>
            <a:r>
              <a:rPr lang="nl-NL" sz="2500" dirty="0" err="1" smtClean="0"/>
              <a:t>coloring</a:t>
            </a:r>
            <a:r>
              <a:rPr lang="nl-NL" sz="2500" dirty="0" smtClean="0"/>
              <a:t> leads </a:t>
            </a:r>
            <a:r>
              <a:rPr lang="nl-NL" sz="2500" dirty="0" err="1" smtClean="0"/>
              <a:t>to</a:t>
            </a:r>
            <a:r>
              <a:rPr lang="nl-NL" sz="2500" dirty="0" smtClean="0"/>
              <a:t> </a:t>
            </a:r>
            <a:r>
              <a:rPr lang="nl-NL" sz="2500" dirty="0" err="1" smtClean="0"/>
              <a:t>inconsistencies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32066417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dirty="0">
                <a:latin typeface="Bookman Old Style" charset="0"/>
                <a:ea typeface="MS PGothic" charset="0"/>
              </a:rPr>
              <a:t>Yeast </a:t>
            </a:r>
            <a:r>
              <a:rPr kumimoji="0" lang="en-US" altLang="zh-CN" dirty="0" smtClean="0">
                <a:latin typeface="Bookman Old Style" charset="0"/>
                <a:ea typeface="MS PGothic" charset="0"/>
              </a:rPr>
              <a:t>cycle, Schmidt et al. 2013</a:t>
            </a:r>
            <a:endParaRPr kumimoji="0" lang="en-US" altLang="zh-CN" dirty="0">
              <a:latin typeface="Bookman Old Style" charset="0"/>
              <a:ea typeface="MS PGothic" charset="0"/>
            </a:endParaRPr>
          </a:p>
        </p:txBody>
      </p:sp>
      <p:pic>
        <p:nvPicPr>
          <p:cNvPr id="1126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233552"/>
            <a:ext cx="7037657" cy="526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7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94685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75965" y="391163"/>
            <a:ext cx="7392071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 err="1" smtClean="0"/>
              <a:t>Key</a:t>
            </a:r>
            <a:r>
              <a:rPr lang="nl-NL" sz="2500" dirty="0" smtClean="0"/>
              <a:t> issue: </a:t>
            </a:r>
            <a:r>
              <a:rPr lang="nl-NL" sz="2500" dirty="0" err="1" smtClean="0"/>
              <a:t>coloring</a:t>
            </a:r>
            <a:r>
              <a:rPr lang="nl-NL" sz="2500" dirty="0" smtClean="0"/>
              <a:t> leads </a:t>
            </a:r>
            <a:r>
              <a:rPr lang="nl-NL" sz="2500" dirty="0" err="1" smtClean="0"/>
              <a:t>to</a:t>
            </a:r>
            <a:r>
              <a:rPr lang="nl-NL" sz="2500" dirty="0" smtClean="0"/>
              <a:t> </a:t>
            </a:r>
            <a:r>
              <a:rPr lang="nl-NL" sz="2500" dirty="0" err="1" smtClean="0"/>
              <a:t>inconsistencies</a:t>
            </a:r>
            <a:endParaRPr lang="nl-NL" sz="2500" dirty="0"/>
          </a:p>
        </p:txBody>
      </p:sp>
      <p:sp>
        <p:nvSpPr>
          <p:cNvPr id="27" name="Rounded Rectangle 26"/>
          <p:cNvSpPr/>
          <p:nvPr/>
        </p:nvSpPr>
        <p:spPr>
          <a:xfrm>
            <a:off x="351871" y="2183319"/>
            <a:ext cx="6295984" cy="12194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 smtClean="0"/>
              <a:t>Oh, </a:t>
            </a:r>
            <a:r>
              <a:rPr lang="nl-NL" sz="2500" dirty="0" err="1" smtClean="0"/>
              <a:t>and</a:t>
            </a:r>
            <a:r>
              <a:rPr lang="nl-NL" sz="2500" dirty="0" smtClean="0"/>
              <a:t> </a:t>
            </a:r>
            <a:r>
              <a:rPr lang="nl-NL" sz="2500" dirty="0" err="1" smtClean="0"/>
              <a:t>it</a:t>
            </a:r>
            <a:r>
              <a:rPr lang="nl-NL" sz="2500" dirty="0" smtClean="0"/>
              <a:t> is NP-hard…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2482540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state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effective </a:t>
            </a:r>
            <a:r>
              <a:rPr lang="en-US" dirty="0" smtClean="0">
                <a:solidFill>
                  <a:srgbClr val="FF0000"/>
                </a:solidFill>
              </a:rPr>
              <a:t>greedy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Initially assume a large DFA</a:t>
            </a:r>
          </a:p>
          <a:p>
            <a:pPr lvl="1"/>
            <a:r>
              <a:rPr lang="en-US" dirty="0" smtClean="0"/>
              <a:t>Iteratively combine similar states</a:t>
            </a:r>
          </a:p>
          <a:p>
            <a:pPr lvl="1"/>
            <a:r>
              <a:rPr lang="en-US" dirty="0" smtClean="0"/>
              <a:t>Until no more state can be combined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State-of-the-art since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0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D6493BF2-40F0-48B3-85E8-CAE53E80E08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428625" y="5168824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ea typeface="Gill Sans" charset="0"/>
                <a:cs typeface="Gill Sans" charset="0"/>
              </a:rPr>
              <a:t>positive data: </a:t>
            </a:r>
            <a:r>
              <a:rPr lang="en-US" sz="2500" dirty="0" err="1">
                <a:ea typeface="Gill Sans" charset="0"/>
                <a:cs typeface="Gill Sans" charset="0"/>
              </a:rPr>
              <a:t>aa</a:t>
            </a:r>
            <a:r>
              <a:rPr lang="en-US" sz="2500" dirty="0">
                <a:ea typeface="Gill Sans" charset="0"/>
                <a:cs typeface="Gill Sans" charset="0"/>
              </a:rPr>
              <a:t>, b, </a:t>
            </a:r>
            <a:r>
              <a:rPr lang="en-US" sz="2500" dirty="0" err="1">
                <a:ea typeface="Gill Sans" charset="0"/>
                <a:cs typeface="Gill Sans" charset="0"/>
              </a:rPr>
              <a:t>bba</a:t>
            </a:r>
            <a:r>
              <a:rPr lang="en-US" sz="2500" dirty="0">
                <a:ea typeface="Gill Sans" charset="0"/>
                <a:cs typeface="Gill Sans" charset="0"/>
              </a:rPr>
              <a:t>; negative data: a, </a:t>
            </a:r>
            <a:r>
              <a:rPr lang="en-US" sz="2500" dirty="0" err="1">
                <a:ea typeface="Gill Sans" charset="0"/>
                <a:cs typeface="Gill Sans" charset="0"/>
              </a:rPr>
              <a:t>aaa</a:t>
            </a:r>
            <a:r>
              <a:rPr lang="en-US" sz="2500" dirty="0">
                <a:ea typeface="Gill Sans" charset="0"/>
                <a:cs typeface="Gill Sans" charset="0"/>
              </a:rPr>
              <a:t>, </a:t>
            </a:r>
            <a:r>
              <a:rPr lang="en-US" sz="2500" dirty="0" err="1">
                <a:ea typeface="Gill Sans" charset="0"/>
                <a:cs typeface="Gill Sans" charset="0"/>
              </a:rPr>
              <a:t>aabb</a:t>
            </a:r>
            <a:endParaRPr lang="en-US" sz="2500" dirty="0">
              <a:ea typeface="Gill Sans" charset="0"/>
              <a:cs typeface="Gill Sans" charset="0"/>
            </a:endParaRPr>
          </a:p>
          <a:p>
            <a:r>
              <a:rPr lang="en-US" sz="2500" dirty="0">
                <a:ea typeface="Gill Sans" charset="0"/>
                <a:cs typeface="Gill Sans" charset="0"/>
              </a:rPr>
              <a:t>represented as a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prefix tree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677316"/>
            <a:ext cx="6250781" cy="332072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5801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6B9D33D6-1905-4D5D-8899-9F72A7EEA900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428625" y="5270085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State merging</a:t>
            </a:r>
            <a:r>
              <a:rPr lang="en-US" sz="2500" dirty="0">
                <a:ea typeface="Gill Sans" charset="0"/>
                <a:cs typeface="Gill Sans" charset="0"/>
              </a:rPr>
              <a:t>: 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select two nodes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760593"/>
            <a:ext cx="6250781" cy="42404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3092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9563AA0A-EC6C-4C63-8ADB-9B7BD121AC4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428625" y="532071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State merging</a:t>
            </a:r>
            <a:r>
              <a:rPr lang="en-US" sz="2500" dirty="0">
                <a:ea typeface="Gill Sans" charset="0"/>
                <a:cs typeface="Gill Sans" charset="0"/>
              </a:rPr>
              <a:t>: 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move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input</a:t>
            </a:r>
            <a:r>
              <a:rPr lang="en-US" sz="2500" dirty="0">
                <a:ea typeface="Gill Sans" charset="0"/>
                <a:cs typeface="Gill Sans" charset="0"/>
              </a:rPr>
              <a:t> transitions from one state to the other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775505"/>
            <a:ext cx="6250781" cy="4223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7321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60CEEAC5-095B-4C79-9CF5-2F391B2F43D1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State merging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move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output</a:t>
            </a:r>
            <a:r>
              <a:rPr lang="en-US" sz="2500" dirty="0">
                <a:ea typeface="Gill Sans" charset="0"/>
                <a:cs typeface="Gill Sans" charset="0"/>
              </a:rPr>
              <a:t> transitions from one state to the other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772557"/>
            <a:ext cx="6250781" cy="4223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2605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4BC1C4E9-E85D-47E5-82D8-3499EC32E84A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State merging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move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output</a:t>
            </a:r>
            <a:r>
              <a:rPr lang="en-US" sz="2500" dirty="0">
                <a:ea typeface="Gill Sans" charset="0"/>
                <a:cs typeface="Gill Sans" charset="0"/>
              </a:rPr>
              <a:t> transitions from one state to the other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781487"/>
            <a:ext cx="6250781" cy="4223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636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3D5343E4-587E-4AF5-91EA-671A34FE106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State merging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delete</a:t>
            </a:r>
            <a:r>
              <a:rPr lang="en-US" sz="2500" dirty="0">
                <a:ea typeface="Gill Sans" charset="0"/>
                <a:cs typeface="Gill Sans" charset="0"/>
              </a:rPr>
              <a:t> the obsolete state,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maintain</a:t>
            </a:r>
            <a:r>
              <a:rPr lang="en-US" sz="2500" dirty="0">
                <a:ea typeface="Gill Sans" charset="0"/>
                <a:cs typeface="Gill Sans" charset="0"/>
              </a:rPr>
              <a:t> positive/negative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682269"/>
            <a:ext cx="6250781" cy="332184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377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A82C243D-87A5-49FC-A6B1-E7845C89BC70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682269"/>
            <a:ext cx="6250781" cy="332184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35657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DBA9C543-E835-4641-9C09-79E3E693689E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7649" name="Rectangle 1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38549"/>
            <a:ext cx="6250781" cy="487114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69243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Preventing botnets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80349" y="1701461"/>
            <a:ext cx="4956049" cy="4866638"/>
          </a:xfrm>
        </p:spPr>
        <p:txBody>
          <a:bodyPr>
            <a:normAutofit/>
          </a:bodyPr>
          <a:lstStyle/>
          <a:p>
            <a:r>
              <a:rPr lang="nl-NL" dirty="0" smtClean="0"/>
              <a:t>Traditional</a:t>
            </a:r>
          </a:p>
          <a:p>
            <a:pPr lvl="1"/>
            <a:r>
              <a:rPr lang="nl-NL" dirty="0" smtClean="0"/>
              <a:t>code analysis and finding malware fingerprints</a:t>
            </a:r>
          </a:p>
          <a:p>
            <a:endParaRPr lang="nl-NL" dirty="0" smtClean="0"/>
          </a:p>
          <a:p>
            <a:r>
              <a:rPr lang="nl-NL" dirty="0" smtClean="0"/>
              <a:t>Code/binary analysis is mostly </a:t>
            </a:r>
            <a:r>
              <a:rPr lang="nl-NL" dirty="0" smtClean="0">
                <a:solidFill>
                  <a:srgbClr val="FF0000"/>
                </a:solidFill>
              </a:rPr>
              <a:t>manual</a:t>
            </a:r>
            <a:r>
              <a:rPr lang="nl-NL" dirty="0" smtClean="0"/>
              <a:t> and increasingly </a:t>
            </a:r>
            <a:r>
              <a:rPr lang="nl-NL" dirty="0" smtClean="0">
                <a:solidFill>
                  <a:srgbClr val="FF0000"/>
                </a:solidFill>
              </a:rPr>
              <a:t>harder</a:t>
            </a:r>
          </a:p>
          <a:p>
            <a:pPr lvl="1"/>
            <a:r>
              <a:rPr lang="nl-NL" dirty="0" smtClean="0"/>
              <a:t>Code obfuscation</a:t>
            </a:r>
          </a:p>
          <a:p>
            <a:pPr lvl="1"/>
            <a:r>
              <a:rPr lang="nl-NL" dirty="0" smtClean="0"/>
              <a:t>Encryption</a:t>
            </a:r>
          </a:p>
          <a:p>
            <a:pPr lvl="1"/>
            <a:r>
              <a:rPr lang="nl-NL" dirty="0" smtClean="0"/>
              <a:t>Self-modifying</a:t>
            </a:r>
          </a:p>
          <a:p>
            <a:endParaRPr lang="nl-NL" dirty="0" smtClean="0"/>
          </a:p>
          <a:p>
            <a:pPr lvl="0">
              <a:defRPr/>
            </a:pPr>
            <a:r>
              <a:rPr lang="nl-NL" dirty="0" smtClean="0"/>
              <a:t>Behavior-based analysis is much harder to thwart </a:t>
            </a:r>
          </a:p>
          <a:p>
            <a:pPr lvl="1">
              <a:defRPr/>
            </a:pPr>
            <a:r>
              <a:rPr lang="nl-NL" dirty="0" smtClean="0"/>
              <a:t>Bots need to </a:t>
            </a:r>
            <a:r>
              <a:rPr lang="nl-NL" dirty="0" smtClean="0">
                <a:solidFill>
                  <a:srgbClr val="00B050"/>
                </a:solidFill>
              </a:rPr>
              <a:t>communicate</a:t>
            </a:r>
            <a:r>
              <a:rPr lang="nl-NL" dirty="0" smtClean="0"/>
              <a:t>!</a:t>
            </a:r>
          </a:p>
          <a:p>
            <a:endParaRPr lang="nl-NL" dirty="0" smtClean="0"/>
          </a:p>
          <a:p>
            <a:endParaRPr lang="nl-NL" dirty="0" smtClean="0"/>
          </a:p>
          <a:p>
            <a:pPr lvl="1"/>
            <a:endParaRPr lang="nl-NL" dirty="0"/>
          </a:p>
        </p:txBody>
      </p:sp>
      <p:pic>
        <p:nvPicPr>
          <p:cNvPr id="4" name="Picture 3" descr="software_test_we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8847" y="1403775"/>
            <a:ext cx="2126486" cy="1594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fingerprint-binary-1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1370" y="3783415"/>
            <a:ext cx="1772072" cy="234538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268306" y="3226478"/>
            <a:ext cx="455676" cy="556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7813377" y="6511751"/>
            <a:ext cx="1428834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97510E40-FF43-4088-848A-C9519061B1DD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2147729"/>
            <a:ext cx="6250781" cy="28608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8603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74E4C3BC-741C-4C41-9619-536E8D3E3EA0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1241226" y="5371346"/>
            <a:ext cx="7465219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450097"/>
            <a:ext cx="6250781" cy="43264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291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67787CA8-735B-4F01-B1A8-559187E2524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1330523" y="5371346"/>
            <a:ext cx="7375922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1450097"/>
            <a:ext cx="6250781" cy="43264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0538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E8BCD641-5B54-4D81-8187-975CAB3DA749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428625" y="5371346"/>
            <a:ext cx="8277820" cy="89296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 err="1">
                <a:solidFill>
                  <a:srgbClr val="FF0000"/>
                </a:solidFill>
                <a:ea typeface="Gill Sans" charset="0"/>
                <a:cs typeface="Gill Sans" charset="0"/>
              </a:rPr>
              <a:t>Determinization</a:t>
            </a:r>
            <a:r>
              <a:rPr lang="en-US" sz="2500" dirty="0">
                <a:ea typeface="Gill Sans" charset="0"/>
                <a:cs typeface="Gill Sans" charset="0"/>
              </a:rPr>
              <a:t>:</a:t>
            </a:r>
          </a:p>
          <a:p>
            <a:r>
              <a:rPr lang="en-US" sz="2500" dirty="0">
                <a:ea typeface="Gill Sans" charset="0"/>
                <a:cs typeface="Gill Sans" charset="0"/>
              </a:rPr>
              <a:t>merge the targets of non-deterministic transitions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2147729"/>
            <a:ext cx="6250781" cy="28608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6133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A0AD43A3-45F7-435F-8025-536B9E2872ED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428625" y="5579589"/>
            <a:ext cx="8277820" cy="48220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ea typeface="Gill Sans" charset="0"/>
                <a:cs typeface="Gill Sans" charset="0"/>
              </a:rPr>
              <a:t>Select two new nodes to merge and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iterate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2150590"/>
            <a:ext cx="6250781" cy="28608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21147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State merging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41CC256C-0B66-4C98-AAFB-00DFFD27A786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06" y="2150589"/>
            <a:ext cx="4881191" cy="2857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428625" y="5579589"/>
            <a:ext cx="8277820" cy="48220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500" dirty="0">
                <a:ea typeface="Gill Sans" charset="0"/>
                <a:cs typeface="Gill Sans" charset="0"/>
              </a:rPr>
              <a:t>Select two new nodes to merge and </a:t>
            </a:r>
            <a:r>
              <a:rPr lang="en-US" sz="2500" dirty="0">
                <a:solidFill>
                  <a:srgbClr val="FF0000"/>
                </a:solidFill>
                <a:ea typeface="Gill Sans" charset="0"/>
                <a:cs typeface="Gill Sans" charset="0"/>
              </a:rPr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2642946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merging (RPNI)</a:t>
            </a:r>
            <a:endParaRPr lang="en-US" dirty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8086" indent="-522368">
              <a:buFont typeface="+mj-lt"/>
              <a:buAutoNum type="arabicPeriod"/>
            </a:pPr>
            <a:r>
              <a:rPr lang="en-US" dirty="0" smtClean="0"/>
              <a:t>Start from a </a:t>
            </a:r>
            <a:r>
              <a:rPr lang="en-US" dirty="0" smtClean="0">
                <a:solidFill>
                  <a:srgbClr val="FF0000"/>
                </a:solidFill>
              </a:rPr>
              <a:t>prefix tree acceptor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smtClean="0"/>
              <a:t>Color the initial state red, and it’s children blue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smtClean="0"/>
              <a:t>Let B be the first blue state in </a:t>
            </a:r>
            <a:r>
              <a:rPr lang="en-US" dirty="0" smtClean="0">
                <a:solidFill>
                  <a:srgbClr val="FF0000"/>
                </a:solidFill>
              </a:rPr>
              <a:t>lexicographical</a:t>
            </a:r>
            <a:r>
              <a:rPr lang="en-US" dirty="0" smtClean="0"/>
              <a:t> order (</a:t>
            </a:r>
            <a:r>
              <a:rPr lang="en-US" dirty="0" err="1" smtClean="0"/>
              <a:t>a,b,aa,ab,ba,bb,aaa,aab,aba,abb</a:t>
            </a:r>
            <a:r>
              <a:rPr lang="en-US" dirty="0" smtClean="0"/>
              <a:t>,…)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smtClean="0"/>
              <a:t>For all red states R in lexicographical order </a:t>
            </a:r>
          </a:p>
          <a:p>
            <a:pPr marL="888110" lvl="1" indent="-522368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Merge</a:t>
            </a:r>
            <a:r>
              <a:rPr lang="en-US" dirty="0" smtClean="0"/>
              <a:t> B with R</a:t>
            </a:r>
          </a:p>
          <a:p>
            <a:pPr marL="888110" lvl="1" indent="-522368">
              <a:buFont typeface="+mj-lt"/>
              <a:buAutoNum type="arabicPeriod"/>
            </a:pPr>
            <a:r>
              <a:rPr lang="en-US" dirty="0" smtClean="0"/>
              <a:t>Break if consistent, </a:t>
            </a:r>
            <a:r>
              <a:rPr lang="en-US" dirty="0" smtClean="0">
                <a:solidFill>
                  <a:srgbClr val="FF0000"/>
                </a:solidFill>
              </a:rPr>
              <a:t>undo</a:t>
            </a:r>
            <a:r>
              <a:rPr lang="en-US" dirty="0" smtClean="0"/>
              <a:t> the merge otherwise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smtClean="0"/>
              <a:t>Color B red if it is not merged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smtClean="0"/>
              <a:t>Color all children of red states blue</a:t>
            </a:r>
          </a:p>
          <a:p>
            <a:pPr marL="568086" indent="-522368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lIns="64291" tIns="32146" rIns="64291" bIns="32146"/>
          <a:lstStyle/>
          <a:p>
            <a:fld id="{4B757903-8788-48E2-BAC7-DCF84DBB55CC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19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Convergence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How much data does RPNI need to learn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???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6778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flipH="1">
            <a:off x="4075402" y="2416388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b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88588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Convergence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How much data does RPNI need to learn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???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6778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94703" y="2112604"/>
            <a:ext cx="1935569" cy="4349749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500" dirty="0"/>
              <a:t>(_,+)</a:t>
            </a:r>
          </a:p>
          <a:p>
            <a:r>
              <a:rPr lang="nl-NL" sz="2500" dirty="0"/>
              <a:t>(a,-)</a:t>
            </a:r>
          </a:p>
          <a:p>
            <a:r>
              <a:rPr lang="nl-NL" sz="2500" dirty="0"/>
              <a:t>(b,+)</a:t>
            </a:r>
          </a:p>
          <a:p>
            <a:r>
              <a:rPr lang="nl-NL" sz="2500" dirty="0"/>
              <a:t>(ba,+)</a:t>
            </a:r>
          </a:p>
          <a:p>
            <a:endParaRPr lang="nl-NL" sz="2500" dirty="0"/>
          </a:p>
          <a:p>
            <a:r>
              <a:rPr lang="nl-NL" sz="2500" dirty="0"/>
              <a:t>(aa,+)</a:t>
            </a:r>
          </a:p>
          <a:p>
            <a:r>
              <a:rPr lang="nl-NL" sz="2500" dirty="0"/>
              <a:t>(ab,+)</a:t>
            </a:r>
          </a:p>
          <a:p>
            <a:r>
              <a:rPr lang="nl-NL" sz="2500" dirty="0"/>
              <a:t>(bb,-)</a:t>
            </a:r>
          </a:p>
          <a:p>
            <a:r>
              <a:rPr lang="nl-NL" sz="2500" dirty="0"/>
              <a:t>(aaa,-)</a:t>
            </a:r>
          </a:p>
          <a:p>
            <a:r>
              <a:rPr lang="nl-NL" sz="2500" dirty="0"/>
              <a:t>(aba,-)</a:t>
            </a:r>
          </a:p>
          <a:p>
            <a:r>
              <a:rPr lang="nl-NL" sz="2500" dirty="0"/>
              <a:t>(baa,-)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4100062" y="2416388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b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37313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Convergence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How much data does RPNI need to learn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???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6778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94703" y="2112604"/>
            <a:ext cx="1935569" cy="4349749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500" dirty="0"/>
              <a:t>(_,+)</a:t>
            </a:r>
          </a:p>
          <a:p>
            <a:r>
              <a:rPr lang="nl-NL" sz="2500" dirty="0"/>
              <a:t>(a,-)</a:t>
            </a:r>
          </a:p>
          <a:p>
            <a:r>
              <a:rPr lang="nl-NL" sz="2500" dirty="0"/>
              <a:t>(b,+)</a:t>
            </a:r>
          </a:p>
          <a:p>
            <a:r>
              <a:rPr lang="nl-NL" sz="2500" dirty="0"/>
              <a:t>(ba,+)</a:t>
            </a:r>
          </a:p>
          <a:p>
            <a:endParaRPr lang="nl-NL" sz="2500" dirty="0"/>
          </a:p>
          <a:p>
            <a:r>
              <a:rPr lang="nl-NL" sz="2500" dirty="0"/>
              <a:t>(aa,+)</a:t>
            </a:r>
          </a:p>
          <a:p>
            <a:r>
              <a:rPr lang="nl-NL" sz="2500" dirty="0"/>
              <a:t>(ab,+)</a:t>
            </a:r>
          </a:p>
          <a:p>
            <a:r>
              <a:rPr lang="nl-NL" sz="2500" dirty="0"/>
              <a:t>(bb,-)</a:t>
            </a:r>
          </a:p>
          <a:p>
            <a:r>
              <a:rPr lang="nl-NL" sz="2500" dirty="0"/>
              <a:t>(aaa,-)</a:t>
            </a:r>
          </a:p>
          <a:p>
            <a:r>
              <a:rPr lang="nl-NL" sz="2500" dirty="0"/>
              <a:t>(aba,-)</a:t>
            </a:r>
          </a:p>
          <a:p>
            <a:r>
              <a:rPr lang="nl-NL" sz="2500" dirty="0"/>
              <a:t>(baa,-)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964432" y="2416388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b</a:t>
            </a:r>
            <a:endParaRPr lang="nl-NL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2192361" y="2669541"/>
            <a:ext cx="4404864" cy="2177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3800" dirty="0"/>
              <a:t>polynomial</a:t>
            </a:r>
          </a:p>
          <a:p>
            <a:pPr algn="ctr"/>
            <a:r>
              <a:rPr lang="nl-NL" sz="3800" dirty="0"/>
              <a:t>characteristic</a:t>
            </a:r>
          </a:p>
          <a:p>
            <a:pPr algn="ctr"/>
            <a:r>
              <a:rPr lang="nl-NL" sz="3800" dirty="0"/>
              <a:t>set</a:t>
            </a:r>
            <a:endParaRPr lang="nl-NL" sz="3800" dirty="0"/>
          </a:p>
        </p:txBody>
      </p:sp>
    </p:spTree>
    <p:extLst>
      <p:ext uri="{BB962C8B-B14F-4D97-AF65-F5344CB8AC3E}">
        <p14:creationId xmlns:p14="http://schemas.microsoft.com/office/powerpoint/2010/main" val="310946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1589" y="-1055076"/>
            <a:ext cx="10974102" cy="9235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58" y="952806"/>
            <a:ext cx="696872" cy="61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862" y="2204148"/>
            <a:ext cx="696872" cy="615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38" y="4179719"/>
            <a:ext cx="696872" cy="615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636" y="2881447"/>
            <a:ext cx="696872" cy="615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816" y="4581119"/>
            <a:ext cx="696872" cy="615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328" y="1439543"/>
            <a:ext cx="696872" cy="6152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846" y="901451"/>
            <a:ext cx="696872" cy="615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092" y="3093887"/>
            <a:ext cx="696872" cy="615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529" y="1836660"/>
            <a:ext cx="696872" cy="6152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05" y="4637549"/>
            <a:ext cx="696872" cy="6152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898" y="2388861"/>
            <a:ext cx="696872" cy="615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141" y="3401502"/>
            <a:ext cx="696872" cy="615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75" y="1149744"/>
            <a:ext cx="696872" cy="615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34265" y="2023723"/>
            <a:ext cx="804659" cy="856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914" y="1937006"/>
            <a:ext cx="939802" cy="902867"/>
          </a:xfrm>
          <a:prstGeom prst="rect">
            <a:avLst/>
          </a:prstGeom>
        </p:spPr>
      </p:pic>
      <p:pic>
        <p:nvPicPr>
          <p:cNvPr id="19" name="Picture 18" descr="skd187720sdc.pn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66" y="2142720"/>
            <a:ext cx="654128" cy="6234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65750" y="1989015"/>
            <a:ext cx="729436" cy="72943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641232" y="1457359"/>
            <a:ext cx="724227" cy="5663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1"/>
            <a:endCxn id="6" idx="1"/>
          </p:cNvCxnSpPr>
          <p:nvPr/>
        </p:nvCxnSpPr>
        <p:spPr>
          <a:xfrm>
            <a:off x="1738924" y="2451891"/>
            <a:ext cx="679939" cy="59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497949" y="2761436"/>
            <a:ext cx="677333" cy="14182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7" idx="0"/>
          </p:cNvCxnSpPr>
          <p:nvPr/>
        </p:nvCxnSpPr>
        <p:spPr>
          <a:xfrm flipH="1">
            <a:off x="2398674" y="2819379"/>
            <a:ext cx="368625" cy="13603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15734" y="2880057"/>
            <a:ext cx="436358" cy="2269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47109" y="3640669"/>
            <a:ext cx="756788" cy="5390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15" idx="0"/>
          </p:cNvCxnSpPr>
          <p:nvPr/>
        </p:nvCxnSpPr>
        <p:spPr>
          <a:xfrm>
            <a:off x="3900528" y="3709117"/>
            <a:ext cx="792613" cy="9284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85919" y="4016732"/>
            <a:ext cx="155659" cy="6208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3" idx="0"/>
            <a:endCxn id="14" idx="2"/>
          </p:cNvCxnSpPr>
          <p:nvPr/>
        </p:nvCxnSpPr>
        <p:spPr>
          <a:xfrm flipV="1">
            <a:off x="3900528" y="2451890"/>
            <a:ext cx="348436" cy="6419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3"/>
            <a:endCxn id="18" idx="1"/>
          </p:cNvCxnSpPr>
          <p:nvPr/>
        </p:nvCxnSpPr>
        <p:spPr>
          <a:xfrm>
            <a:off x="3062331" y="1260421"/>
            <a:ext cx="1114344" cy="1969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0"/>
          </p:cNvCxnSpPr>
          <p:nvPr/>
        </p:nvCxnSpPr>
        <p:spPr>
          <a:xfrm flipH="1" flipV="1">
            <a:off x="7528821" y="2839873"/>
            <a:ext cx="447431" cy="1741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7829718" y="1836660"/>
            <a:ext cx="566610" cy="1870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2" idx="2"/>
          </p:cNvCxnSpPr>
          <p:nvPr/>
        </p:nvCxnSpPr>
        <p:spPr>
          <a:xfrm>
            <a:off x="6493283" y="1516682"/>
            <a:ext cx="437662" cy="420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4597400" y="2259949"/>
            <a:ext cx="308058" cy="1289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1641232" y="1457359"/>
            <a:ext cx="724227" cy="566363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6" idx="1"/>
          </p:cNvCxnSpPr>
          <p:nvPr/>
        </p:nvCxnSpPr>
        <p:spPr>
          <a:xfrm>
            <a:off x="1738924" y="2451891"/>
            <a:ext cx="679939" cy="59873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497949" y="2761437"/>
            <a:ext cx="677333" cy="1418282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2747109" y="3640669"/>
            <a:ext cx="756788" cy="539051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6" idx="2"/>
          </p:cNvCxnSpPr>
          <p:nvPr/>
        </p:nvCxnSpPr>
        <p:spPr>
          <a:xfrm flipV="1">
            <a:off x="2418863" y="2819379"/>
            <a:ext cx="348436" cy="1310845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115734" y="2839873"/>
            <a:ext cx="436358" cy="254015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3067539" y="1260421"/>
            <a:ext cx="1109135" cy="196938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3900528" y="2451890"/>
            <a:ext cx="348436" cy="641997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3900528" y="3709117"/>
            <a:ext cx="792613" cy="928432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4873547" y="4016732"/>
            <a:ext cx="168031" cy="620817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4597400" y="2259950"/>
            <a:ext cx="288518" cy="128491"/>
          </a:xfrm>
          <a:prstGeom prst="straightConnector1">
            <a:avLst/>
          </a:prstGeom>
          <a:ln w="57150" cmpd="sng">
            <a:solidFill>
              <a:srgbClr val="F7964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041577" y="2839875"/>
            <a:ext cx="2044372" cy="1797675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7" idx="3"/>
          </p:cNvCxnSpPr>
          <p:nvPr/>
        </p:nvCxnSpPr>
        <p:spPr>
          <a:xfrm flipV="1">
            <a:off x="5390013" y="2819379"/>
            <a:ext cx="1540931" cy="889739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4248964" y="2566051"/>
            <a:ext cx="2640950" cy="703386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747110" y="2718451"/>
            <a:ext cx="4183835" cy="1461268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6" idx="3"/>
          </p:cNvCxnSpPr>
          <p:nvPr/>
        </p:nvCxnSpPr>
        <p:spPr>
          <a:xfrm flipV="1">
            <a:off x="3115734" y="2451891"/>
            <a:ext cx="3774180" cy="59873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597400" y="2204149"/>
            <a:ext cx="2292514" cy="184713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21" idx="1"/>
          </p:cNvCxnSpPr>
          <p:nvPr/>
        </p:nvCxnSpPr>
        <p:spPr>
          <a:xfrm>
            <a:off x="3067540" y="1260421"/>
            <a:ext cx="3822375" cy="1128019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8" idx="3"/>
          </p:cNvCxnSpPr>
          <p:nvPr/>
        </p:nvCxnSpPr>
        <p:spPr>
          <a:xfrm>
            <a:off x="4873547" y="1457359"/>
            <a:ext cx="2057398" cy="746789"/>
          </a:xfrm>
          <a:prstGeom prst="straightConnector1">
            <a:avLst/>
          </a:prstGeom>
          <a:ln w="1143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150243" y="1325443"/>
            <a:ext cx="1008462" cy="646327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algn="ctr"/>
            <a:r>
              <a:rPr lang="en-US" dirty="0" smtClean="0"/>
              <a:t>Cyber</a:t>
            </a:r>
          </a:p>
          <a:p>
            <a:pPr algn="ctr"/>
            <a:r>
              <a:rPr lang="en-US" dirty="0" smtClean="0"/>
              <a:t>Criminal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7507435" y="2881448"/>
            <a:ext cx="1410390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Bank Server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3246010" y="114340"/>
            <a:ext cx="851793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Botnet</a:t>
            </a:r>
            <a:endParaRPr lang="en-US" dirty="0"/>
          </a:p>
        </p:txBody>
      </p:sp>
      <p:sp>
        <p:nvSpPr>
          <p:cNvPr id="167" name="Left Brace 166"/>
          <p:cNvSpPr/>
          <p:nvPr/>
        </p:nvSpPr>
        <p:spPr>
          <a:xfrm rot="5400000">
            <a:off x="3622197" y="-1088291"/>
            <a:ext cx="323918" cy="3467845"/>
          </a:xfrm>
          <a:prstGeom prst="leftBrace">
            <a:avLst>
              <a:gd name="adj1" fmla="val 60609"/>
              <a:gd name="adj2" fmla="val 50000"/>
            </a:avLst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4339320" y="5252779"/>
            <a:ext cx="524367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Bot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2639447" y="4396453"/>
            <a:ext cx="524367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Bot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7455697" y="5196349"/>
            <a:ext cx="761737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957591" y="583475"/>
            <a:ext cx="761737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493282" y="2566051"/>
            <a:ext cx="396632" cy="314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8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DFAs cannot be learned from unlabeled data</a:t>
            </a:r>
          </a:p>
          <a:p>
            <a:r>
              <a:rPr lang="nl-NL" dirty="0" smtClean="0"/>
              <a:t>Learning DFAs from labeled data is hard, but</a:t>
            </a:r>
          </a:p>
          <a:p>
            <a:pPr lvl="1"/>
            <a:r>
              <a:rPr lang="nl-NL" dirty="0" smtClean="0"/>
              <a:t>In the limit, RPNI requires only a polynomial amount of data to converge</a:t>
            </a:r>
          </a:p>
          <a:p>
            <a:pPr lvl="1"/>
            <a:r>
              <a:rPr lang="nl-NL" dirty="0" smtClean="0"/>
              <a:t>If the data source is nice, we only need a </a:t>
            </a:r>
            <a:r>
              <a:rPr lang="nl-NL" dirty="0" smtClean="0">
                <a:solidFill>
                  <a:srgbClr val="FF0000"/>
                </a:solidFill>
              </a:rPr>
              <a:t>polynomial amount of data and a polynomial-time algorithm</a:t>
            </a:r>
          </a:p>
        </p:txBody>
      </p:sp>
    </p:spTree>
    <p:extLst>
      <p:ext uri="{BB962C8B-B14F-4D97-AF65-F5344CB8AC3E}">
        <p14:creationId xmlns:p14="http://schemas.microsoft.com/office/powerpoint/2010/main" val="203466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learning key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two states </a:t>
            </a:r>
            <a:r>
              <a:rPr lang="en-US" dirty="0" smtClean="0">
                <a:solidFill>
                  <a:schemeClr val="accent1"/>
                </a:solidFill>
              </a:rPr>
              <a:t>consistent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lvl="1"/>
            <a:r>
              <a:rPr lang="en-US" dirty="0" smtClean="0"/>
              <a:t>Positive gets merged with negative</a:t>
            </a:r>
          </a:p>
          <a:p>
            <a:pPr lvl="1"/>
            <a:r>
              <a:rPr lang="en-US" dirty="0" smtClean="0"/>
              <a:t>Other events are possible</a:t>
            </a:r>
          </a:p>
          <a:p>
            <a:pPr lvl="1"/>
            <a:r>
              <a:rPr lang="en-US" dirty="0" smtClean="0"/>
              <a:t>Statistics do not match</a:t>
            </a:r>
          </a:p>
          <a:p>
            <a:pPr lvl="1"/>
            <a:r>
              <a:rPr lang="en-US" dirty="0" smtClean="0"/>
              <a:t>If the Markov property is violated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to use as merge </a:t>
            </a:r>
            <a:r>
              <a:rPr lang="en-US" dirty="0" smtClean="0">
                <a:solidFill>
                  <a:srgbClr val="FF6600"/>
                </a:solidFill>
              </a:rPr>
              <a:t>score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lvl="1"/>
            <a:r>
              <a:rPr lang="en-US" dirty="0" smtClean="0"/>
              <a:t>Number of positive-positive, negative-negative merges</a:t>
            </a:r>
          </a:p>
          <a:p>
            <a:pPr lvl="1"/>
            <a:r>
              <a:rPr lang="en-US" dirty="0" smtClean="0"/>
              <a:t>Overlap in sets of possible events</a:t>
            </a:r>
          </a:p>
          <a:p>
            <a:pPr lvl="1"/>
            <a:r>
              <a:rPr lang="en-US" dirty="0" smtClean="0"/>
              <a:t>Statistical distance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automaton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Learn a behavioral model from any event sequence</a:t>
            </a:r>
          </a:p>
          <a:p>
            <a:r>
              <a:rPr lang="en-US" dirty="0" smtClean="0"/>
              <a:t>Use the model as a classifier</a:t>
            </a:r>
          </a:p>
          <a:p>
            <a:r>
              <a:rPr lang="en-US" dirty="0" smtClean="0"/>
              <a:t>Analyze the model to understand its inner </a:t>
            </a:r>
            <a:r>
              <a:rPr lang="en-US" dirty="0" smtClean="0"/>
              <a:t>workings</a:t>
            </a:r>
          </a:p>
          <a:p>
            <a:endParaRPr lang="en-US" dirty="0"/>
          </a:p>
          <a:p>
            <a:r>
              <a:rPr lang="en-US" dirty="0" smtClean="0"/>
              <a:t>DFASAT, my own tool to learn these models</a:t>
            </a:r>
          </a:p>
          <a:p>
            <a:pPr lvl="1"/>
            <a:r>
              <a:rPr lang="en-US" dirty="0" smtClean="0"/>
              <a:t>based on state merging</a:t>
            </a:r>
          </a:p>
          <a:p>
            <a:pPr lvl="1"/>
            <a:r>
              <a:rPr lang="en-US" dirty="0" smtClean="0"/>
              <a:t>translates part of the learning problem to </a:t>
            </a:r>
            <a:r>
              <a:rPr lang="en-US" dirty="0" err="1" smtClean="0"/>
              <a:t>Satisfiabiliy</a:t>
            </a:r>
            <a:r>
              <a:rPr lang="en-US" dirty="0" smtClean="0"/>
              <a:t>, and runs SAT-solvers to compute the best DFA</a:t>
            </a:r>
          </a:p>
          <a:p>
            <a:pPr lvl="1"/>
            <a:r>
              <a:rPr lang="en-US" dirty="0" smtClean="0"/>
              <a:t>winner of the 2010 international state machine learning competition</a:t>
            </a:r>
          </a:p>
          <a:p>
            <a:pPr lvl="1"/>
            <a:r>
              <a:rPr lang="en-US" dirty="0" smtClean="0"/>
              <a:t>allows many different consistency checks and score functions</a:t>
            </a:r>
          </a:p>
          <a:p>
            <a:pPr lvl="2"/>
            <a:r>
              <a:rPr lang="en-US" dirty="0" smtClean="0"/>
              <a:t>possible to define your own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still needs work…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Demo…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7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DFASAT produces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1036717"/>
            <a:ext cx="467201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1 9 1 0 0 0 0 0 0 0 0</a:t>
            </a:r>
          </a:p>
          <a:p>
            <a:pPr marL="0" indent="0">
              <a:buNone/>
            </a:pPr>
            <a:r>
              <a:rPr lang="en-US" dirty="0"/>
              <a:t>1 15 0 1 1 0 0 0 1 0 1 0 1 0 1 0 0</a:t>
            </a:r>
          </a:p>
          <a:p>
            <a:pPr marL="0" indent="0">
              <a:buNone/>
            </a:pPr>
            <a:r>
              <a:rPr lang="en-US" dirty="0"/>
              <a:t>0 5 0 1 0 0 0</a:t>
            </a:r>
          </a:p>
          <a:p>
            <a:pPr marL="0" indent="0">
              <a:buNone/>
            </a:pPr>
            <a:r>
              <a:rPr lang="en-US" dirty="0"/>
              <a:t>1 2 0 0</a:t>
            </a:r>
          </a:p>
          <a:p>
            <a:pPr marL="0" indent="0">
              <a:buNone/>
            </a:pPr>
            <a:r>
              <a:rPr lang="en-US" dirty="0"/>
              <a:t>0 12 1 1 0 0 0 0 0 0 0 1 0 0</a:t>
            </a:r>
          </a:p>
          <a:p>
            <a:pPr marL="0" indent="0">
              <a:buNone/>
            </a:pPr>
            <a:r>
              <a:rPr lang="en-US" dirty="0"/>
              <a:t>1 5 1 0 1 0 0</a:t>
            </a:r>
          </a:p>
          <a:p>
            <a:pPr marL="0" indent="0">
              <a:buNone/>
            </a:pPr>
            <a:r>
              <a:rPr lang="en-US" dirty="0"/>
              <a:t>1 3 1 0 0</a:t>
            </a:r>
          </a:p>
          <a:p>
            <a:pPr marL="0" indent="0">
              <a:buNone/>
            </a:pPr>
            <a:r>
              <a:rPr lang="en-US" dirty="0"/>
              <a:t>0 6 0 0 0 0 0 1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0 20 1 0 0 0 0 0 1 0 1 0 0 0 0 0 1 1 1 0 0 0</a:t>
            </a:r>
          </a:p>
          <a:p>
            <a:pPr marL="0" indent="0">
              <a:buNone/>
            </a:pPr>
            <a:r>
              <a:rPr lang="en-US" dirty="0"/>
              <a:t>0 13 0 1 1 1 0 1 0 0 0 0 0 0 0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1 7 1 0 0 0 0 0 0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 descr="simple.pdf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2" r="-128302"/>
          <a:stretch>
            <a:fillRect/>
          </a:stretch>
        </p:blipFill>
        <p:spPr>
          <a:xfrm>
            <a:off x="3955790" y="-165100"/>
            <a:ext cx="6130925" cy="7212013"/>
          </a:xfrm>
        </p:spPr>
      </p:pic>
    </p:spTree>
    <p:extLst>
      <p:ext uri="{BB962C8B-B14F-4D97-AF65-F5344CB8AC3E}">
        <p14:creationId xmlns:p14="http://schemas.microsoft.com/office/powerpoint/2010/main" val="9731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imple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150" r="-14150"/>
          <a:stretch>
            <a:fillRect/>
          </a:stretch>
        </p:blipFill>
        <p:spPr>
          <a:xfrm>
            <a:off x="3956663" y="0"/>
            <a:ext cx="5842000" cy="6872288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DFASAT produces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-13093" y="1026045"/>
            <a:ext cx="4672013" cy="502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1 9 1 0 0 0 0 0 0 0 0</a:t>
            </a:r>
          </a:p>
          <a:p>
            <a:pPr marL="0" indent="0">
              <a:buNone/>
            </a:pPr>
            <a:r>
              <a:rPr lang="en-US" dirty="0"/>
              <a:t>1 15 0 1 1 0 0 0 1 0 1 0 1 0 1 0 0</a:t>
            </a:r>
          </a:p>
          <a:p>
            <a:pPr marL="0" indent="0">
              <a:buNone/>
            </a:pPr>
            <a:r>
              <a:rPr lang="en-US" dirty="0"/>
              <a:t>0 5 0 1 0 0 0</a:t>
            </a:r>
          </a:p>
          <a:p>
            <a:pPr marL="0" indent="0">
              <a:buNone/>
            </a:pPr>
            <a:r>
              <a:rPr lang="en-US" dirty="0"/>
              <a:t>1 2 0 0</a:t>
            </a:r>
          </a:p>
          <a:p>
            <a:pPr marL="0" indent="0">
              <a:buNone/>
            </a:pPr>
            <a:r>
              <a:rPr lang="en-US" dirty="0"/>
              <a:t>0 12 1 1 0 0 0 0 0 0 0 1 0 0</a:t>
            </a:r>
          </a:p>
          <a:p>
            <a:pPr marL="0" indent="0">
              <a:buNone/>
            </a:pPr>
            <a:r>
              <a:rPr lang="en-US" dirty="0"/>
              <a:t>1 5 1 0 1 0 0</a:t>
            </a:r>
          </a:p>
          <a:p>
            <a:pPr marL="0" indent="0">
              <a:buNone/>
            </a:pPr>
            <a:r>
              <a:rPr lang="en-US" dirty="0"/>
              <a:t>1 3 1 0 0</a:t>
            </a:r>
          </a:p>
          <a:p>
            <a:pPr marL="0" indent="0">
              <a:buNone/>
            </a:pPr>
            <a:r>
              <a:rPr lang="en-US" dirty="0"/>
              <a:t>0 6 0 0 0 0 0 1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0 20 1 0 0 0 0 0 1 0 1 0 0 0 0 0 1 1 1 0 0 0</a:t>
            </a:r>
          </a:p>
          <a:p>
            <a:pPr marL="0" indent="0">
              <a:buNone/>
            </a:pPr>
            <a:r>
              <a:rPr lang="en-US" dirty="0"/>
              <a:t>0 13 0 1 1 1 0 1 0 0 0 0 0 0 0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1 7 1 0 0 0 0 0 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</a:p>
          <a:p>
            <a:pPr marL="0" indent="0">
              <a:buNone/>
            </a:pPr>
            <a:r>
              <a:rPr lang="en-US" dirty="0" smtClean="0"/>
              <a:t>10244 strings in total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9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observe internet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SYN, SYN-ACK, ACK, SEQ, ACK, SEQ, ACK, SEQ, ACK, FIN-ACK, ACK, FIN-ACK</a:t>
            </a:r>
          </a:p>
          <a:p>
            <a:r>
              <a:rPr lang="en-US" dirty="0" smtClean="0"/>
              <a:t>SYN, SYN-</a:t>
            </a:r>
            <a:r>
              <a:rPr lang="en-US" dirty="0"/>
              <a:t>ACK, ACK, </a:t>
            </a:r>
            <a:r>
              <a:rPr lang="en-US" dirty="0" smtClean="0"/>
              <a:t>FIN</a:t>
            </a:r>
            <a:r>
              <a:rPr lang="en-US" dirty="0"/>
              <a:t>-ACK, ACK, FIN-</a:t>
            </a:r>
            <a:r>
              <a:rPr lang="en-US" dirty="0" smtClean="0"/>
              <a:t>ACK</a:t>
            </a:r>
          </a:p>
          <a:p>
            <a:r>
              <a:rPr lang="en-US" dirty="0" smtClean="0"/>
              <a:t>SYN, SYN-</a:t>
            </a:r>
            <a:r>
              <a:rPr lang="en-US" dirty="0"/>
              <a:t>ACK, ACK, </a:t>
            </a:r>
            <a:r>
              <a:rPr lang="en-US" dirty="0" smtClean="0"/>
              <a:t>SEQ, ACK, FIN</a:t>
            </a:r>
            <a:r>
              <a:rPr lang="en-US" dirty="0"/>
              <a:t>-ACK, ACK, FIN-</a:t>
            </a:r>
            <a:r>
              <a:rPr lang="en-US" dirty="0" smtClean="0"/>
              <a:t>ACK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5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c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04" y="1243950"/>
            <a:ext cx="2924597" cy="5614051"/>
          </a:xfrm>
          <a:prstGeom prst="rect">
            <a:avLst/>
          </a:prstGeom>
        </p:spPr>
      </p:pic>
      <p:pic>
        <p:nvPicPr>
          <p:cNvPr id="9" name="Picture 8" descr="tc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61" y="1243950"/>
            <a:ext cx="2924597" cy="561405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18548" y="1543538"/>
            <a:ext cx="1029025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pic>
        <p:nvPicPr>
          <p:cNvPr id="15" name="Picture 14" descr="cables-unlimited-cat6-crossover-utp-cable-10-ft-3-m-3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56" y="3003993"/>
            <a:ext cx="924431" cy="924431"/>
          </a:xfrm>
          <a:prstGeom prst="rect">
            <a:avLst/>
          </a:prstGeom>
        </p:spPr>
      </p:pic>
      <p:pic>
        <p:nvPicPr>
          <p:cNvPr id="8" name="Picture 7" descr="skd188256sd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" y="3067539"/>
            <a:ext cx="1770648" cy="1517488"/>
          </a:xfrm>
          <a:prstGeom prst="rect">
            <a:avLst/>
          </a:prstGeom>
        </p:spPr>
      </p:pic>
      <p:pic>
        <p:nvPicPr>
          <p:cNvPr id="16" name="Picture 15" descr="cables-unlimited-cat6-crossover-utp-cable-10-ft-3-m-3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4955" y="3003993"/>
            <a:ext cx="924431" cy="924431"/>
          </a:xfrm>
          <a:prstGeom prst="rect">
            <a:avLst/>
          </a:prstGeom>
        </p:spPr>
      </p:pic>
      <p:pic>
        <p:nvPicPr>
          <p:cNvPr id="10" name="Picture 9" descr="skd188256sd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6888" y="3067539"/>
            <a:ext cx="1770648" cy="15174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419847" y="2073682"/>
            <a:ext cx="866206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91488" y="2597313"/>
            <a:ext cx="709898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8821" y="3127457"/>
            <a:ext cx="618718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976694" y="4185140"/>
            <a:ext cx="869461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52821" y="4708771"/>
            <a:ext cx="1094155" cy="254000"/>
          </a:xfrm>
          <a:prstGeom prst="ellipse">
            <a:avLst/>
          </a:prstGeom>
          <a:solidFill>
            <a:schemeClr val="accent3">
              <a:lumMod val="75000"/>
              <a:alpha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354624" y="2597313"/>
            <a:ext cx="709898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82984" y="3656188"/>
            <a:ext cx="827129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98913" y="4708771"/>
            <a:ext cx="1094155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82984" y="5245427"/>
            <a:ext cx="924821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08633" y="5775570"/>
            <a:ext cx="918308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99098" y="6299201"/>
            <a:ext cx="891769" cy="254000"/>
          </a:xfrm>
          <a:prstGeom prst="ellipse">
            <a:avLst/>
          </a:prstGeom>
          <a:solidFill>
            <a:srgbClr val="3366FF">
              <a:alpha val="60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009380" y="2656805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SYN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 flipH="1">
            <a:off x="4009380" y="3462805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sz="1600" dirty="0" smtClean="0"/>
              <a:t>SYN,ACK</a:t>
            </a:r>
            <a:endParaRPr lang="en-US" sz="1600" dirty="0"/>
          </a:p>
        </p:txBody>
      </p:sp>
      <p:sp>
        <p:nvSpPr>
          <p:cNvPr id="40" name="Right Arrow 39"/>
          <p:cNvSpPr/>
          <p:nvPr/>
        </p:nvSpPr>
        <p:spPr>
          <a:xfrm>
            <a:off x="3994728" y="4248560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4022922" y="3454223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 flipH="1">
            <a:off x="3994728" y="4248560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>
            <a:off x="3994728" y="4248560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SEQ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flipH="1">
            <a:off x="3979457" y="5044654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>
            <a:off x="3979457" y="5044654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SEQ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>
            <a:off x="4009380" y="1834395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3979457" y="2650541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flipH="1">
            <a:off x="3979457" y="4248560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3979457" y="5044654"/>
            <a:ext cx="1158094" cy="73091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flipH="1">
            <a:off x="3979457" y="2650541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52" name="Right Arrow 51"/>
          <p:cNvSpPr/>
          <p:nvPr/>
        </p:nvSpPr>
        <p:spPr>
          <a:xfrm>
            <a:off x="3979457" y="2642578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SEQ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 flipH="1">
            <a:off x="3979457" y="1842358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ACK</a:t>
            </a:r>
            <a:endParaRPr lang="en-US" dirty="0"/>
          </a:p>
        </p:txBody>
      </p:sp>
      <p:sp>
        <p:nvSpPr>
          <p:cNvPr id="54" name="Right Arrow 53"/>
          <p:cNvSpPr/>
          <p:nvPr/>
        </p:nvSpPr>
        <p:spPr>
          <a:xfrm>
            <a:off x="3979457" y="1834395"/>
            <a:ext cx="1158094" cy="7309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en-US" dirty="0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xmlns:p14="http://schemas.microsoft.com/office/powerpoint/2010/main" spd="slow" advClick="0" advTm="15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1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8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1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1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7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" presetClass="entr" presetSubtype="1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8" dur="1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1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(reverse-engineering)</a:t>
            </a:r>
            <a:endParaRPr lang="en-GB" dirty="0"/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Execution logs form a </a:t>
            </a:r>
            <a:r>
              <a:rPr lang="en-US" dirty="0" smtClean="0">
                <a:solidFill>
                  <a:srgbClr val="108BD9"/>
                </a:solidFill>
              </a:rPr>
              <a:t>big data </a:t>
            </a:r>
            <a:r>
              <a:rPr lang="en-US" dirty="0" smtClean="0"/>
              <a:t>set from which can be used to gain information about a system or protocol</a:t>
            </a:r>
          </a:p>
          <a:p>
            <a:pPr lvl="1">
              <a:lnSpc>
                <a:spcPct val="100000"/>
              </a:lnSpc>
              <a:buFont typeface="Arial" charset="0"/>
              <a:buNone/>
            </a:pPr>
            <a:endParaRPr lang="en-US" dirty="0" smtClean="0"/>
          </a:p>
          <a:p>
            <a:pPr>
              <a:lnSpc>
                <a:spcPct val="100000"/>
              </a:lnSpc>
              <a:buFont typeface="Times New Roman" charset="0"/>
              <a:buNone/>
            </a:pPr>
            <a:r>
              <a:rPr lang="en-US" dirty="0" smtClean="0"/>
              <a:t>This can help to</a:t>
            </a:r>
          </a:p>
          <a:p>
            <a:r>
              <a:rPr lang="en-US" dirty="0" smtClean="0"/>
              <a:t>analyze </a:t>
            </a:r>
            <a:r>
              <a:rPr lang="en-US" dirty="0" smtClean="0">
                <a:solidFill>
                  <a:srgbClr val="009900"/>
                </a:solidFill>
              </a:rPr>
              <a:t>your own code </a:t>
            </a:r>
            <a:r>
              <a:rPr lang="en-US" dirty="0" smtClean="0"/>
              <a:t>and hunt for bugs, or</a:t>
            </a:r>
          </a:p>
          <a:p>
            <a:r>
              <a:rPr lang="en-US" dirty="0" smtClean="0"/>
              <a:t>reverse-engineer </a:t>
            </a:r>
            <a:r>
              <a:rPr lang="en-US" dirty="0" smtClean="0">
                <a:solidFill>
                  <a:srgbClr val="009900"/>
                </a:solidFill>
              </a:rPr>
              <a:t>someone else’s unknown protocol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. a botnet, to fingerprint or to analyze (and attack)</a:t>
            </a:r>
          </a:p>
          <a:p>
            <a:pPr lvl="1">
              <a:buFont typeface="Arial" charset="0"/>
              <a:buChar char="•"/>
            </a:pPr>
            <a:endParaRPr lang="en-US" sz="2000" dirty="0"/>
          </a:p>
          <a:p>
            <a:pPr lvl="1">
              <a:buFont typeface="Arial" charset="0"/>
              <a:buNone/>
            </a:pP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82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observe internet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SYN, SYN-</a:t>
            </a:r>
            <a:r>
              <a:rPr lang="en-US" dirty="0" smtClean="0"/>
              <a:t>ACK, ACK, SEQ, ACK, SEQ, ACK, SEQ, ACK, FIN-ACK, ACK, FIN-ACK</a:t>
            </a:r>
          </a:p>
          <a:p>
            <a:r>
              <a:rPr lang="en-US" smtClean="0"/>
              <a:t>SYN, SYN-</a:t>
            </a:r>
            <a:r>
              <a:rPr lang="en-US" dirty="0"/>
              <a:t>ACK, ACK, </a:t>
            </a:r>
            <a:r>
              <a:rPr lang="en-US" dirty="0" smtClean="0"/>
              <a:t>FIN</a:t>
            </a:r>
            <a:r>
              <a:rPr lang="en-US" dirty="0"/>
              <a:t>-ACK, ACK, FIN-</a:t>
            </a:r>
            <a:r>
              <a:rPr lang="en-US" dirty="0" smtClean="0"/>
              <a:t>ACK</a:t>
            </a:r>
          </a:p>
          <a:p>
            <a:r>
              <a:rPr lang="en-US" smtClean="0"/>
              <a:t>SYN, SYN-</a:t>
            </a:r>
            <a:r>
              <a:rPr lang="en-US" dirty="0"/>
              <a:t>ACK, ACK, </a:t>
            </a:r>
            <a:r>
              <a:rPr lang="en-US" dirty="0" smtClean="0"/>
              <a:t>SEQ, ACK, FIN</a:t>
            </a:r>
            <a:r>
              <a:rPr lang="en-US" dirty="0"/>
              <a:t>-ACK, ACK, FIN-</a:t>
            </a:r>
            <a:r>
              <a:rPr lang="en-US" dirty="0" smtClean="0"/>
              <a:t>ACK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0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</a:t>
            </a:r>
            <a:r>
              <a:rPr lang="en-US" dirty="0" smtClean="0"/>
              <a:t>make </a:t>
            </a:r>
            <a:r>
              <a:rPr lang="en-US" dirty="0"/>
              <a:t>a</a:t>
            </a:r>
            <a:r>
              <a:rPr lang="en-US" dirty="0" smtClean="0"/>
              <a:t>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A, B, C, D, C, D, C, D, C, E, C, E</a:t>
            </a:r>
          </a:p>
          <a:p>
            <a:r>
              <a:rPr lang="en-US" dirty="0" smtClean="0"/>
              <a:t>A, B, C, E, C, E</a:t>
            </a:r>
          </a:p>
          <a:p>
            <a:r>
              <a:rPr lang="en-US" dirty="0" smtClean="0"/>
              <a:t>A, B, C, D, C,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Then: look for patterns!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A, B, C, D, C, D, C, D, C, E, C, E</a:t>
            </a:r>
          </a:p>
          <a:p>
            <a:r>
              <a:rPr lang="en-US" dirty="0" smtClean="0"/>
              <a:t>A, B, C, E, C, E</a:t>
            </a:r>
          </a:p>
          <a:p>
            <a:r>
              <a:rPr lang="en-US" dirty="0" smtClean="0"/>
              <a:t>A, B, C, D, C,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2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(reverse-engineering)</a:t>
            </a:r>
            <a:endParaRPr lang="en-GB" dirty="0"/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Execution logs form a </a:t>
            </a:r>
            <a:r>
              <a:rPr lang="en-US" dirty="0" smtClean="0">
                <a:solidFill>
                  <a:srgbClr val="108BD9"/>
                </a:solidFill>
              </a:rPr>
              <a:t>big data </a:t>
            </a:r>
            <a:r>
              <a:rPr lang="en-US" dirty="0" smtClean="0"/>
              <a:t>set from which can be used to gain information about a system or protocol</a:t>
            </a:r>
          </a:p>
          <a:p>
            <a:pPr lvl="1">
              <a:lnSpc>
                <a:spcPct val="100000"/>
              </a:lnSpc>
              <a:buFont typeface="Arial" charset="0"/>
              <a:buNone/>
            </a:pPr>
            <a:endParaRPr lang="en-US" dirty="0" smtClean="0"/>
          </a:p>
          <a:p>
            <a:pPr>
              <a:lnSpc>
                <a:spcPct val="100000"/>
              </a:lnSpc>
              <a:buFont typeface="Times New Roman" charset="0"/>
              <a:buNone/>
            </a:pPr>
            <a:r>
              <a:rPr lang="en-US" dirty="0" smtClean="0"/>
              <a:t>This can help to</a:t>
            </a:r>
          </a:p>
          <a:p>
            <a:r>
              <a:rPr lang="en-US" dirty="0" smtClean="0"/>
              <a:t>analyze </a:t>
            </a:r>
            <a:r>
              <a:rPr lang="en-US" dirty="0" smtClean="0">
                <a:solidFill>
                  <a:srgbClr val="009900"/>
                </a:solidFill>
              </a:rPr>
              <a:t>your own code </a:t>
            </a:r>
            <a:r>
              <a:rPr lang="en-US" dirty="0" smtClean="0"/>
              <a:t>and hunt for bugs, or</a:t>
            </a:r>
          </a:p>
          <a:p>
            <a:r>
              <a:rPr lang="en-US" dirty="0" smtClean="0"/>
              <a:t>reverse-engineer </a:t>
            </a:r>
            <a:r>
              <a:rPr lang="en-US" dirty="0" smtClean="0">
                <a:solidFill>
                  <a:srgbClr val="009900"/>
                </a:solidFill>
              </a:rPr>
              <a:t>someone else’s unknown protocol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. a botnet, to fingerprint or to analyze (and attack)</a:t>
            </a:r>
          </a:p>
          <a:p>
            <a:pPr lvl="1">
              <a:buFont typeface="Arial" charset="0"/>
              <a:buChar char="•"/>
            </a:pPr>
            <a:endParaRPr lang="en-US" sz="2000" dirty="0"/>
          </a:p>
          <a:p>
            <a:pPr lvl="1">
              <a:buFont typeface="Arial" charset="0"/>
              <a:buNone/>
            </a:pP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87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Then: look for patterns!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A, B, C, </a:t>
            </a:r>
            <a:r>
              <a:rPr lang="en-US" dirty="0" smtClean="0"/>
              <a:t>D, C, D, C, D, C,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</a:t>
            </a:r>
            <a:r>
              <a:rPr lang="en-US" dirty="0" smtClean="0">
                <a:solidFill>
                  <a:srgbClr val="64BCF4"/>
                </a:solidFill>
              </a:rPr>
              <a:t>, B, C,</a:t>
            </a:r>
            <a:r>
              <a:rPr lang="en-US" dirty="0" smtClean="0"/>
              <a:t>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C, </a:t>
            </a:r>
            <a:r>
              <a:rPr lang="en-US" dirty="0" smtClean="0"/>
              <a:t>D, C,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9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Then: look for patterns!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A, B, C, </a:t>
            </a:r>
            <a:r>
              <a:rPr lang="en-US" dirty="0" smtClean="0"/>
              <a:t>D, C, D, C, D, </a:t>
            </a:r>
            <a:r>
              <a:rPr lang="en-US" dirty="0" smtClean="0">
                <a:solidFill>
                  <a:schemeClr val="accent1"/>
                </a:solidFill>
              </a:rPr>
              <a:t>C,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</a:t>
            </a:r>
            <a:r>
              <a:rPr lang="en-US" dirty="0" smtClean="0">
                <a:solidFill>
                  <a:srgbClr val="ADC610"/>
                </a:solidFill>
              </a:rPr>
              <a:t>C,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C, </a:t>
            </a:r>
            <a:r>
              <a:rPr lang="en-US" dirty="0" smtClean="0"/>
              <a:t>D, </a:t>
            </a:r>
            <a:r>
              <a:rPr lang="en-US" dirty="0" smtClean="0">
                <a:solidFill>
                  <a:srgbClr val="ADC610"/>
                </a:solidFill>
              </a:rPr>
              <a:t>C,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0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Then: look for patterns!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 D, C, D, C, D, C</a:t>
            </a:r>
            <a:r>
              <a:rPr lang="en-US" dirty="0" smtClean="0">
                <a:solidFill>
                  <a:schemeClr val="accent1"/>
                </a:solidFill>
              </a:rPr>
              <a:t>,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</a:t>
            </a:r>
            <a:r>
              <a:rPr lang="en-US" dirty="0" smtClean="0">
                <a:solidFill>
                  <a:srgbClr val="ADC610"/>
                </a:solidFill>
              </a:rPr>
              <a:t>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 D, C</a:t>
            </a:r>
            <a:r>
              <a:rPr lang="en-US" dirty="0" smtClean="0">
                <a:solidFill>
                  <a:srgbClr val="ADC610"/>
                </a:solidFill>
              </a:rPr>
              <a:t>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9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Then: look for patterns!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 D, C, D, C, D, C</a:t>
            </a:r>
            <a:r>
              <a:rPr lang="en-US" dirty="0" smtClean="0">
                <a:solidFill>
                  <a:schemeClr val="accent1"/>
                </a:solidFill>
              </a:rPr>
              <a:t>,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</a:t>
            </a:r>
            <a:r>
              <a:rPr lang="en-US" dirty="0" smtClean="0">
                <a:solidFill>
                  <a:srgbClr val="ADC610"/>
                </a:solidFill>
              </a:rPr>
              <a:t> E, C, E</a:t>
            </a:r>
          </a:p>
          <a:p>
            <a:r>
              <a:rPr lang="en-US" dirty="0" smtClean="0">
                <a:solidFill>
                  <a:srgbClr val="64BCF4"/>
                </a:solidFill>
              </a:rPr>
              <a:t>A, B, </a:t>
            </a:r>
            <a:r>
              <a:rPr lang="en-US" dirty="0" smtClean="0">
                <a:solidFill>
                  <a:srgbClr val="FF6600"/>
                </a:solidFill>
              </a:rPr>
              <a:t>C, D, C</a:t>
            </a:r>
            <a:r>
              <a:rPr lang="en-US" dirty="0" smtClean="0">
                <a:solidFill>
                  <a:srgbClr val="ADC610"/>
                </a:solidFill>
              </a:rPr>
              <a:t>, E, C, E</a:t>
            </a:r>
          </a:p>
          <a:p>
            <a:r>
              <a:rPr lang="en-US" dirty="0" smtClean="0"/>
              <a:t>…..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5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Examples – botnet traffic</a:t>
            </a:r>
            <a:endParaRPr lang="en-US" dirty="0"/>
          </a:p>
        </p:txBody>
      </p:sp>
      <p:pic>
        <p:nvPicPr>
          <p:cNvPr id="3" name="Picture 2" descr="hlu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171400"/>
            <a:ext cx="9577064" cy="718279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84368" y="651986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</a:t>
            </a:r>
            <a:r>
              <a:rPr lang="en-US" altLang="nl-NL" sz="1600" dirty="0" smtClean="0">
                <a:latin typeface="Tw Cen MT" charset="0"/>
              </a:rPr>
              <a:t>Verwer</a:t>
            </a:r>
            <a:endParaRPr lang="en-US" altLang="nl-NL" sz="1600" dirty="0">
              <a:latin typeface="Tw Cen M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850" y="57865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tack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624"/>
            <a:ext cx="7829220" cy="68580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84368" y="651986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</a:t>
            </a:r>
            <a:r>
              <a:rPr lang="en-US" altLang="nl-NL" sz="1600" dirty="0" smtClean="0">
                <a:latin typeface="Tw Cen MT" charset="0"/>
              </a:rPr>
              <a:t>Verwer</a:t>
            </a:r>
            <a:endParaRPr lang="en-US" altLang="nl-NL" sz="1600" dirty="0">
              <a:latin typeface="Tw Cen MT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47664" y="0"/>
            <a:ext cx="7105801" cy="1143000"/>
          </a:xfrm>
        </p:spPr>
        <p:txBody>
          <a:bodyPr/>
          <a:lstStyle/>
          <a:p>
            <a:r>
              <a:rPr lang="en-US" dirty="0" smtClean="0"/>
              <a:t>Botnet traffic                   </a:t>
            </a:r>
            <a:r>
              <a:rPr lang="en-US" dirty="0" err="1" smtClean="0"/>
              <a:t>NetFlow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NetFlow</a:t>
            </a:r>
            <a:r>
              <a:rPr lang="en-US" dirty="0" smtClean="0"/>
              <a:t> data --- fingerprinting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scenarios: click-fraud, spamming, </a:t>
            </a:r>
            <a:r>
              <a:rPr lang="en-US" dirty="0" err="1" smtClean="0"/>
              <a:t>DDoS</a:t>
            </a:r>
            <a:r>
              <a:rPr lang="en-US" dirty="0" smtClean="0"/>
              <a:t>, …</a:t>
            </a:r>
          </a:p>
          <a:p>
            <a:endParaRPr lang="en-US" dirty="0"/>
          </a:p>
          <a:p>
            <a:r>
              <a:rPr lang="en-US" dirty="0" smtClean="0"/>
              <a:t>For each scenario:</a:t>
            </a:r>
          </a:p>
          <a:p>
            <a:pPr lvl="1"/>
            <a:r>
              <a:rPr lang="en-US" dirty="0" smtClean="0"/>
              <a:t>Learn state machine model from </a:t>
            </a:r>
            <a:r>
              <a:rPr lang="en-US" dirty="0" smtClean="0">
                <a:solidFill>
                  <a:srgbClr val="108BD9"/>
                </a:solidFill>
              </a:rPr>
              <a:t>1 malicious host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ehavioral </a:t>
            </a:r>
            <a:r>
              <a:rPr lang="en-US" dirty="0" smtClean="0">
                <a:solidFill>
                  <a:srgbClr val="108BD9"/>
                </a:solidFill>
              </a:rPr>
              <a:t>difference is </a:t>
            </a:r>
            <a:r>
              <a:rPr lang="en-US" dirty="0" smtClean="0">
                <a:solidFill>
                  <a:srgbClr val="108BD9"/>
                </a:solidFill>
                <a:sym typeface="Wingdings"/>
              </a:rPr>
              <a:t>small </a:t>
            </a:r>
            <a:r>
              <a:rPr lang="en-US" dirty="0" smtClean="0">
                <a:sym typeface="Wingdings"/>
              </a:rPr>
              <a:t> malicious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4368" y="652534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</a:t>
            </a:r>
            <a:r>
              <a:rPr lang="en-US" altLang="nl-NL" sz="1600" dirty="0" smtClean="0">
                <a:latin typeface="Tw Cen MT" charset="0"/>
              </a:rPr>
              <a:t>Verwer</a:t>
            </a:r>
            <a:endParaRPr lang="en-US" altLang="nl-NL" sz="1600" dirty="0">
              <a:latin typeface="Tw Cen M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042413"/>
              </p:ext>
            </p:extLst>
          </p:nvPr>
        </p:nvGraphicFramePr>
        <p:xfrm>
          <a:off x="2195736" y="3717032"/>
          <a:ext cx="6096000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54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NetFlow</a:t>
            </a:r>
            <a:r>
              <a:rPr lang="en-US" dirty="0" smtClean="0"/>
              <a:t> data --- anomaly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scenarios: click-fraud, spamming, </a:t>
            </a:r>
            <a:r>
              <a:rPr lang="en-US" dirty="0" err="1" smtClean="0"/>
              <a:t>DDoS</a:t>
            </a:r>
            <a:r>
              <a:rPr lang="en-US" dirty="0" smtClean="0"/>
              <a:t>, …</a:t>
            </a:r>
          </a:p>
          <a:p>
            <a:endParaRPr lang="en-US" dirty="0"/>
          </a:p>
          <a:p>
            <a:r>
              <a:rPr lang="en-US" dirty="0" smtClean="0"/>
              <a:t>For each scenario:</a:t>
            </a:r>
          </a:p>
          <a:p>
            <a:pPr lvl="1"/>
            <a:r>
              <a:rPr lang="en-US" dirty="0" smtClean="0"/>
              <a:t>Learn state machine model from </a:t>
            </a:r>
            <a:r>
              <a:rPr lang="en-US" dirty="0" smtClean="0">
                <a:solidFill>
                  <a:schemeClr val="bg2"/>
                </a:solidFill>
              </a:rPr>
              <a:t>a large set of benign hosts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ehavioral difference </a:t>
            </a:r>
            <a:r>
              <a:rPr lang="en-US" dirty="0" smtClean="0">
                <a:solidFill>
                  <a:srgbClr val="108BD9"/>
                </a:solidFill>
              </a:rPr>
              <a:t>to every model is </a:t>
            </a:r>
            <a:r>
              <a:rPr lang="en-US" dirty="0" smtClean="0">
                <a:solidFill>
                  <a:srgbClr val="108BD9"/>
                </a:solidFill>
                <a:sym typeface="Wingdings"/>
              </a:rPr>
              <a:t>large </a:t>
            </a:r>
            <a:r>
              <a:rPr lang="en-US" dirty="0" smtClean="0">
                <a:sym typeface="Wingdings"/>
              </a:rPr>
              <a:t> malicious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4368" y="652534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</a:t>
            </a:r>
            <a:r>
              <a:rPr lang="en-US" altLang="nl-NL" sz="1600" dirty="0" smtClean="0">
                <a:latin typeface="Tw Cen MT" charset="0"/>
              </a:rPr>
              <a:t>Verwer</a:t>
            </a:r>
            <a:endParaRPr lang="en-US" altLang="nl-NL" sz="1600" dirty="0">
              <a:latin typeface="Tw Cen M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8037"/>
              </p:ext>
            </p:extLst>
          </p:nvPr>
        </p:nvGraphicFramePr>
        <p:xfrm>
          <a:off x="2195736" y="3717032"/>
          <a:ext cx="6096000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47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5427" y="4406902"/>
            <a:ext cx="6609285" cy="1362075"/>
          </a:xfrm>
        </p:spPr>
        <p:txBody>
          <a:bodyPr/>
          <a:lstStyle/>
          <a:p>
            <a:r>
              <a:rPr lang="en-US" dirty="0" smtClean="0"/>
              <a:t>What is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9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NP</a:t>
            </a:r>
          </a:p>
          <a:p>
            <a:pPr lvl="1"/>
            <a:r>
              <a:rPr lang="en-US" dirty="0" smtClean="0"/>
              <a:t>Class of problems </a:t>
            </a:r>
            <a:r>
              <a:rPr lang="en-US" dirty="0" smtClean="0">
                <a:solidFill>
                  <a:srgbClr val="FF0000"/>
                </a:solidFill>
              </a:rPr>
              <a:t>verifiable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polynomial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NP-hard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 least as difficult to solve as any other problem in NP</a:t>
            </a:r>
          </a:p>
          <a:p>
            <a:pPr lvl="1"/>
            <a:r>
              <a:rPr lang="en-US" dirty="0" smtClean="0"/>
              <a:t>Solving in polynomial time is widely believed to be impossible (even with quantum computers)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NP-complete</a:t>
            </a:r>
          </a:p>
          <a:p>
            <a:pPr lvl="1"/>
            <a:r>
              <a:rPr lang="en-US" dirty="0" smtClean="0"/>
              <a:t>NP-hard and in NP, e.g., </a:t>
            </a:r>
            <a:r>
              <a:rPr lang="en-US" dirty="0" err="1" smtClean="0"/>
              <a:t>satisfiability</a:t>
            </a:r>
            <a:r>
              <a:rPr lang="en-US" dirty="0" smtClean="0"/>
              <a:t>, traveling salesman</a:t>
            </a:r>
          </a:p>
          <a:p>
            <a:endParaRPr lang="en-US" dirty="0" smtClean="0"/>
          </a:p>
          <a:p>
            <a:r>
              <a:rPr lang="en-US" dirty="0" err="1" smtClean="0"/>
              <a:t>Undecidable</a:t>
            </a:r>
            <a:endParaRPr lang="en-US" dirty="0" smtClean="0"/>
          </a:p>
          <a:p>
            <a:pPr lvl="1"/>
            <a:r>
              <a:rPr lang="en-US" dirty="0" smtClean="0"/>
              <a:t>Impossible to solve using a computer, equivalent to the halting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State machine learning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90600" y="3681413"/>
            <a:ext cx="8153400" cy="2330450"/>
          </a:xfrm>
        </p:spPr>
        <p:txBody>
          <a:bodyPr>
            <a:normAutofit/>
          </a:bodyPr>
          <a:lstStyle/>
          <a:p>
            <a:r>
              <a:rPr lang="nl-NL" dirty="0" smtClean="0"/>
              <a:t>Software leaves </a:t>
            </a:r>
            <a:r>
              <a:rPr lang="nl-NL" dirty="0" smtClean="0">
                <a:solidFill>
                  <a:srgbClr val="00B050"/>
                </a:solidFill>
              </a:rPr>
              <a:t>traces</a:t>
            </a:r>
          </a:p>
          <a:p>
            <a:r>
              <a:rPr lang="nl-NL" dirty="0" smtClean="0"/>
              <a:t>A state machine is a logical </a:t>
            </a:r>
            <a:r>
              <a:rPr lang="nl-NL" dirty="0" smtClean="0">
                <a:solidFill>
                  <a:srgbClr val="00B050"/>
                </a:solidFill>
              </a:rPr>
              <a:t>model</a:t>
            </a:r>
            <a:r>
              <a:rPr lang="nl-NL" dirty="0" smtClean="0"/>
              <a:t> describing these traces</a:t>
            </a:r>
          </a:p>
          <a:p>
            <a:pPr lvl="1"/>
            <a:r>
              <a:rPr lang="nl-NL" dirty="0" smtClean="0"/>
              <a:t>Classification – is a new trace generated by the same software?</a:t>
            </a:r>
          </a:p>
          <a:p>
            <a:pPr lvl="1"/>
            <a:r>
              <a:rPr lang="nl-NL" dirty="0" smtClean="0"/>
              <a:t>Prediction – what trace is most likely to occur next?</a:t>
            </a:r>
          </a:p>
          <a:p>
            <a:pPr lvl="1"/>
            <a:r>
              <a:rPr lang="nl-NL" dirty="0" smtClean="0">
                <a:solidFill>
                  <a:srgbClr val="00B050"/>
                </a:solidFill>
              </a:rPr>
              <a:t>Analysis</a:t>
            </a:r>
            <a:r>
              <a:rPr lang="nl-NL" dirty="0" smtClean="0"/>
              <a:t> – is the software deadlock-free, secure, </a:t>
            </a:r>
            <a:r>
              <a:rPr lang="nl-NL" dirty="0" smtClean="0">
                <a:solidFill>
                  <a:srgbClr val="FF0000"/>
                </a:solidFill>
              </a:rPr>
              <a:t>malicious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29698" name="Picture 2" descr="https://lh6.googleusercontent.com/jhM2wVO1vSiluTsfTNy5bF0bHTh9tsnVQ4a1MZCF9RKXJkq6vtj3pfckfJNyEadziYR8WXr3xBwLFbkFBRRvnb7-WHG9hvIRGxDJ08AoAIliXReU8JS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6297"/>
            <a:ext cx="9242211" cy="19366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13377" y="6511751"/>
            <a:ext cx="1428834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0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theory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Field that studies </a:t>
            </a:r>
            <a:r>
              <a:rPr lang="nl-NL" dirty="0" smtClean="0">
                <a:solidFill>
                  <a:srgbClr val="FF0000"/>
                </a:solidFill>
              </a:rPr>
              <a:t>learning problems</a:t>
            </a:r>
            <a:r>
              <a:rPr lang="nl-NL" dirty="0" smtClean="0"/>
              <a:t>, or how to find a model for data</a:t>
            </a:r>
          </a:p>
          <a:p>
            <a:pPr lvl="1"/>
            <a:r>
              <a:rPr lang="nl-NL" dirty="0" smtClean="0"/>
              <a:t>computational complexity</a:t>
            </a:r>
          </a:p>
          <a:p>
            <a:pPr lvl="1"/>
            <a:r>
              <a:rPr lang="nl-NL" dirty="0" smtClean="0"/>
              <a:t>approximation algorithms</a:t>
            </a:r>
          </a:p>
          <a:p>
            <a:pPr lvl="1"/>
            <a:r>
              <a:rPr lang="nl-NL" dirty="0" smtClean="0"/>
              <a:t>statistical guarantees</a:t>
            </a:r>
          </a:p>
          <a:p>
            <a:pPr lvl="1"/>
            <a:r>
              <a:rPr lang="nl-NL" dirty="0" smtClean="0"/>
              <a:t>convergence properties</a:t>
            </a:r>
          </a:p>
          <a:p>
            <a:pPr lvl="1"/>
            <a:r>
              <a:rPr lang="nl-NL" dirty="0" smtClean="0"/>
              <a:t>...</a:t>
            </a:r>
          </a:p>
          <a:p>
            <a:pPr lvl="1"/>
            <a:endParaRPr lang="nl-NL" dirty="0" smtClean="0"/>
          </a:p>
          <a:p>
            <a:r>
              <a:rPr lang="nl-NL" dirty="0" smtClean="0"/>
              <a:t>One of the oldest fields in computer science, contributed to many innovations</a:t>
            </a:r>
          </a:p>
          <a:p>
            <a:pPr lvl="1"/>
            <a:r>
              <a:rPr lang="nl-NL" dirty="0" smtClean="0"/>
              <a:t>neural networks, support vector machines, minimum description length</a:t>
            </a:r>
          </a:p>
          <a:p>
            <a:pPr lvl="1"/>
            <a:r>
              <a:rPr lang="nl-NL" dirty="0" smtClean="0"/>
              <a:t>grammatical inference, state machine learning</a:t>
            </a:r>
          </a:p>
          <a:p>
            <a:pPr lvl="2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5638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in the limit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Studies learning from </a:t>
            </a:r>
            <a:r>
              <a:rPr lang="nl-NL" dirty="0" smtClean="0">
                <a:solidFill>
                  <a:srgbClr val="FF0000"/>
                </a:solidFill>
              </a:rPr>
              <a:t>infinite data</a:t>
            </a:r>
          </a:p>
          <a:p>
            <a:r>
              <a:rPr lang="nl-NL" dirty="0" smtClean="0"/>
              <a:t>Views learning as an ongoing process</a:t>
            </a:r>
          </a:p>
          <a:p>
            <a:pPr marL="888110" lvl="1" indent="-522368">
              <a:buFont typeface="+mj-lt"/>
              <a:buAutoNum type="arabicPeriod"/>
            </a:pPr>
            <a:r>
              <a:rPr lang="nl-NL" dirty="0" smtClean="0"/>
              <a:t>learner </a:t>
            </a:r>
            <a:r>
              <a:rPr lang="nl-NL" dirty="0" smtClean="0">
                <a:solidFill>
                  <a:srgbClr val="FF0000"/>
                </a:solidFill>
              </a:rPr>
              <a:t>receives some data</a:t>
            </a:r>
            <a:r>
              <a:rPr lang="nl-NL" dirty="0" smtClean="0"/>
              <a:t> from a target concept C</a:t>
            </a:r>
          </a:p>
          <a:p>
            <a:pPr marL="888110" lvl="1" indent="-522368">
              <a:buFont typeface="+mj-lt"/>
              <a:buAutoNum type="arabicPeriod"/>
            </a:pPr>
            <a:r>
              <a:rPr lang="nl-NL" dirty="0" smtClean="0">
                <a:solidFill>
                  <a:srgbClr val="FF0000"/>
                </a:solidFill>
              </a:rPr>
              <a:t>updates</a:t>
            </a:r>
            <a:r>
              <a:rPr lang="nl-NL" dirty="0" smtClean="0"/>
              <a:t> its hypothesis H, then goes to 1.</a:t>
            </a:r>
          </a:p>
          <a:p>
            <a:pPr marL="568086" indent="-522368"/>
            <a:r>
              <a:rPr lang="nl-NL" dirty="0" smtClean="0"/>
              <a:t>Learning in the limit is successful if it </a:t>
            </a:r>
            <a:r>
              <a:rPr lang="nl-NL" dirty="0" smtClean="0">
                <a:solidFill>
                  <a:srgbClr val="FF0000"/>
                </a:solidFill>
              </a:rPr>
              <a:t>converges</a:t>
            </a:r>
            <a:r>
              <a:rPr lang="nl-NL" dirty="0" smtClean="0"/>
              <a:t>:</a:t>
            </a:r>
          </a:p>
          <a:p>
            <a:pPr marL="888110" lvl="1" indent="-522368"/>
            <a:r>
              <a:rPr lang="nl-NL" dirty="0" smtClean="0"/>
              <a:t>L(H) = L(C), at some point in time t</a:t>
            </a:r>
          </a:p>
          <a:p>
            <a:pPr marL="888110" lvl="1" indent="-522368"/>
            <a:r>
              <a:rPr lang="nl-NL" dirty="0" smtClean="0"/>
              <a:t>and  L(H) = L(C) at all time points &gt; t</a:t>
            </a:r>
          </a:p>
          <a:p>
            <a:pPr marL="568086" indent="-522368"/>
            <a:endParaRPr lang="nl-NL" dirty="0" smtClean="0"/>
          </a:p>
          <a:p>
            <a:pPr marL="888110" lvl="1" indent="-522368"/>
            <a:r>
              <a:rPr lang="nl-NL" dirty="0" smtClean="0"/>
              <a:t>All data will be presented to the learner</a:t>
            </a:r>
          </a:p>
          <a:p>
            <a:pPr marL="888110" lvl="1" indent="-522368"/>
            <a:r>
              <a:rPr lang="nl-NL" dirty="0" smtClean="0"/>
              <a:t>Learner does not need to know when it converges</a:t>
            </a:r>
          </a:p>
        </p:txBody>
      </p:sp>
    </p:spTree>
    <p:extLst>
      <p:ext uri="{BB962C8B-B14F-4D97-AF65-F5344CB8AC3E}">
        <p14:creationId xmlns:p14="http://schemas.microsoft.com/office/powerpoint/2010/main" val="7866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 simple learning algorithm:</a:t>
            </a:r>
          </a:p>
          <a:p>
            <a:pPr lvl="1"/>
            <a:r>
              <a:rPr lang="nl-NL" dirty="0" smtClean="0"/>
              <a:t>Given an </a:t>
            </a:r>
            <a:r>
              <a:rPr lang="nl-NL" dirty="0" smtClean="0">
                <a:solidFill>
                  <a:srgbClr val="FF0000"/>
                </a:solidFill>
              </a:rPr>
              <a:t>enumeration</a:t>
            </a:r>
            <a:r>
              <a:rPr lang="nl-NL" dirty="0" smtClean="0"/>
              <a:t> H</a:t>
            </a:r>
            <a:r>
              <a:rPr lang="nl-NL" baseline="-25000" dirty="0" smtClean="0"/>
              <a:t>1</a:t>
            </a:r>
            <a:r>
              <a:rPr lang="nl-NL" dirty="0" smtClean="0"/>
              <a:t>, H</a:t>
            </a:r>
            <a:r>
              <a:rPr lang="nl-NL" baseline="-25000" dirty="0" smtClean="0"/>
              <a:t>2</a:t>
            </a:r>
            <a:r>
              <a:rPr lang="nl-NL" dirty="0" smtClean="0"/>
              <a:t>, H</a:t>
            </a:r>
            <a:r>
              <a:rPr lang="nl-NL" baseline="-25000" dirty="0" smtClean="0"/>
              <a:t>3</a:t>
            </a:r>
            <a:r>
              <a:rPr lang="nl-NL" dirty="0" smtClean="0"/>
              <a:t>, ...</a:t>
            </a:r>
          </a:p>
          <a:p>
            <a:pPr lvl="1"/>
            <a:r>
              <a:rPr lang="nl-NL" dirty="0" smtClean="0"/>
              <a:t>Assume H</a:t>
            </a:r>
            <a:r>
              <a:rPr lang="nl-NL" baseline="-25000" dirty="0" smtClean="0"/>
              <a:t>1</a:t>
            </a:r>
            <a:r>
              <a:rPr lang="nl-NL" dirty="0" smtClean="0"/>
              <a:t> until it is inconsistent with the data</a:t>
            </a:r>
          </a:p>
          <a:p>
            <a:pPr lvl="1"/>
            <a:r>
              <a:rPr lang="nl-NL" dirty="0" smtClean="0"/>
              <a:t>Then assume the first H</a:t>
            </a:r>
            <a:r>
              <a:rPr lang="nl-NL" baseline="-25000" dirty="0" smtClean="0"/>
              <a:t>n</a:t>
            </a:r>
            <a:r>
              <a:rPr lang="nl-NL" dirty="0" smtClean="0"/>
              <a:t> </a:t>
            </a:r>
            <a:r>
              <a:rPr lang="en-US" dirty="0" smtClean="0"/>
              <a:t>such that there is no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en-US" dirty="0" smtClean="0"/>
              <a:t> with    m &lt; n that is consistent with the data</a:t>
            </a:r>
          </a:p>
          <a:p>
            <a:pPr lvl="1"/>
            <a:r>
              <a:rPr lang="en-US" dirty="0" smtClean="0"/>
              <a:t>Read more data and continue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Many learning algorithms are of this type, but traverse the enumeration in different (smarter) ways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5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1458784" y="2643013"/>
            <a:ext cx="14607215" cy="1977019"/>
            <a:chOff x="2074714" y="3758952"/>
            <a:chExt cx="20774705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72863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45271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73662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46070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0016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678E-6 1.71308E-6 L -0.78793 1.71308E-6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1458784" y="2643013"/>
            <a:ext cx="14607215" cy="1977019"/>
            <a:chOff x="2074714" y="3758952"/>
            <a:chExt cx="20774705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72863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45271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73662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46070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975824" y="5960531"/>
            <a:ext cx="3252425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7364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1458784" y="2643013"/>
            <a:ext cx="14619915" cy="1977019"/>
            <a:chOff x="2074714" y="3758952"/>
            <a:chExt cx="20792767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90925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63333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91724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64132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403815" y="5960531"/>
            <a:ext cx="4493199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387338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1458784" y="2643013"/>
            <a:ext cx="14619915" cy="1977019"/>
            <a:chOff x="2074714" y="3758952"/>
            <a:chExt cx="20792767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90925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63333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91724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64132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006510" y="5960531"/>
            <a:ext cx="5352246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418368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678E-6 1.71308E-6 L -0.25625 1.713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896107" y="2643013"/>
            <a:ext cx="14607215" cy="1977019"/>
            <a:chOff x="2074714" y="3758952"/>
            <a:chExt cx="20774705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72863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45271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73662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46070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006510" y="5960531"/>
            <a:ext cx="5352246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329360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0051E-6 1.71308E-6 L -0.22708 1.713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2971963" y="2643013"/>
            <a:ext cx="14607215" cy="1977019"/>
            <a:chOff x="2074714" y="3758952"/>
            <a:chExt cx="20774705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72863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45271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73662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46070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006510" y="5960531"/>
            <a:ext cx="5352246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163241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2E-6 1.71308E-6 L -0.28104 1.713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5529726" y="2643013"/>
            <a:ext cx="14607215" cy="1977019"/>
            <a:chOff x="2074714" y="3758952"/>
            <a:chExt cx="20774705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572863" y="4767064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45271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73662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46070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006510" y="5960531"/>
            <a:ext cx="5352246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57357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734E-6 1.71308E-6 L -0.27274 1.713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DFAs from labeled data</a:t>
            </a: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Labeled data, positive and negative traces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smtClean="0">
                <a:solidFill>
                  <a:srgbClr val="FF0000"/>
                </a:solidFill>
              </a:rPr>
              <a:t>smallest</a:t>
            </a:r>
            <a:r>
              <a:rPr lang="en-US" dirty="0" smtClean="0"/>
              <a:t> DFA that is </a:t>
            </a:r>
            <a:r>
              <a:rPr lang="en-US" dirty="0" smtClean="0">
                <a:solidFill>
                  <a:srgbClr val="FF0000"/>
                </a:solidFill>
              </a:rPr>
              <a:t>consistent</a:t>
            </a:r>
            <a:r>
              <a:rPr lang="en-US" dirty="0" smtClean="0"/>
              <a:t> with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lIns="64291" tIns="32146" rIns="64291" bIns="32146">
            <a:normAutofit fontScale="77500" lnSpcReduction="20000"/>
          </a:bodyPr>
          <a:lstStyle/>
          <a:p>
            <a:fld id="{B4BF566E-1F40-49BC-9A2F-ACCA196F69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0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8035025" y="2643013"/>
            <a:ext cx="14619915" cy="1977019"/>
            <a:chOff x="2074714" y="3758952"/>
            <a:chExt cx="20792767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211618" y="476706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63333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91724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64132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2006510" y="5960531"/>
            <a:ext cx="5352246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33778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8035025" y="2643013"/>
            <a:ext cx="14619915" cy="1977019"/>
            <a:chOff x="2074714" y="3758952"/>
            <a:chExt cx="20792767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211618" y="476706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63333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791724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64132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1193299" y="5960531"/>
            <a:ext cx="7075023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(a,+)(aa,+)(b,-)(bbaa,+)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205783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Learning by enumeration</a:t>
            </a:r>
            <a:endParaRPr lang="nl-NL" dirty="0"/>
          </a:p>
        </p:txBody>
      </p:sp>
      <p:grpSp>
        <p:nvGrpSpPr>
          <p:cNvPr id="3" name="Group 59"/>
          <p:cNvGrpSpPr/>
          <p:nvPr/>
        </p:nvGrpSpPr>
        <p:grpSpPr>
          <a:xfrm>
            <a:off x="-8035025" y="2643013"/>
            <a:ext cx="14632615" cy="1977019"/>
            <a:chOff x="2074714" y="3758952"/>
            <a:chExt cx="20810829" cy="2811760"/>
          </a:xfrm>
        </p:grpSpPr>
        <p:sp>
          <p:nvSpPr>
            <p:cNvPr id="4" name="AutoShape 4"/>
            <p:cNvSpPr>
              <a:spLocks/>
            </p:cNvSpPr>
            <p:nvPr/>
          </p:nvSpPr>
          <p:spPr bwMode="auto">
            <a:xfrm>
              <a:off x="3334048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5" name="AutoShape 8"/>
            <p:cNvSpPr>
              <a:spLocks/>
            </p:cNvSpPr>
            <p:nvPr/>
          </p:nvSpPr>
          <p:spPr bwMode="auto">
            <a:xfrm rot="5400000">
              <a:off x="3038773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6" name="AutoShape 9"/>
            <p:cNvSpPr>
              <a:spLocks/>
            </p:cNvSpPr>
            <p:nvPr/>
          </p:nvSpPr>
          <p:spPr bwMode="auto">
            <a:xfrm rot="5784736">
              <a:off x="3538836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541960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3478064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9" name="Rectangle 16"/>
            <p:cNvSpPr>
              <a:spLocks/>
            </p:cNvSpPr>
            <p:nvPr/>
          </p:nvSpPr>
          <p:spPr bwMode="auto">
            <a:xfrm>
              <a:off x="2074714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0" name="AutoShape 4"/>
            <p:cNvSpPr>
              <a:spLocks/>
            </p:cNvSpPr>
            <p:nvPr/>
          </p:nvSpPr>
          <p:spPr bwMode="auto">
            <a:xfrm>
              <a:off x="6646416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5400000">
              <a:off x="6351141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 rot="5784736">
              <a:off x="6851204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854328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5387082" y="57031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9598744" y="4660776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17" name="AutoShape 8"/>
            <p:cNvSpPr>
              <a:spLocks/>
            </p:cNvSpPr>
            <p:nvPr/>
          </p:nvSpPr>
          <p:spPr bwMode="auto">
            <a:xfrm rot="5400000">
              <a:off x="9303469" y="5618039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AutoShape 9"/>
            <p:cNvSpPr>
              <a:spLocks/>
            </p:cNvSpPr>
            <p:nvPr/>
          </p:nvSpPr>
          <p:spPr bwMode="auto">
            <a:xfrm rot="5784736">
              <a:off x="9803532" y="5692651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8806656" y="5164832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AutoShape 14"/>
            <p:cNvSpPr>
              <a:spLocks/>
            </p:cNvSpPr>
            <p:nvPr/>
          </p:nvSpPr>
          <p:spPr bwMode="auto">
            <a:xfrm>
              <a:off x="9742760" y="4804792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8555434" y="5688463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22" name="AutoShape 4"/>
            <p:cNvSpPr>
              <a:spLocks/>
            </p:cNvSpPr>
            <p:nvPr/>
          </p:nvSpPr>
          <p:spPr bwMode="auto">
            <a:xfrm>
              <a:off x="10966896" y="401270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23" name="AutoShape 6"/>
            <p:cNvCxnSpPr>
              <a:cxnSpLocks noChangeShapeType="1"/>
            </p:cNvCxnSpPr>
            <p:nvPr/>
          </p:nvCxnSpPr>
          <p:spPr bwMode="auto">
            <a:xfrm flipV="1">
              <a:off x="10534848" y="4732784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AutoShape 9"/>
            <p:cNvSpPr>
              <a:spLocks/>
            </p:cNvSpPr>
            <p:nvPr/>
          </p:nvSpPr>
          <p:spPr bwMode="auto">
            <a:xfrm rot="19219310">
              <a:off x="10079025" y="4161051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16"/>
            <p:cNvSpPr>
              <a:spLocks/>
            </p:cNvSpPr>
            <p:nvPr/>
          </p:nvSpPr>
          <p:spPr bwMode="auto">
            <a:xfrm>
              <a:off x="9166696" y="375895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31" name="Rectangle 16"/>
            <p:cNvSpPr>
              <a:spLocks/>
            </p:cNvSpPr>
            <p:nvPr/>
          </p:nvSpPr>
          <p:spPr bwMode="auto">
            <a:xfrm>
              <a:off x="10211618" y="476706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13271152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33" name="AutoShape 8"/>
            <p:cNvSpPr>
              <a:spLocks/>
            </p:cNvSpPr>
            <p:nvPr/>
          </p:nvSpPr>
          <p:spPr bwMode="auto">
            <a:xfrm rot="5400000">
              <a:off x="12975877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AutoShape 9"/>
            <p:cNvSpPr>
              <a:spLocks/>
            </p:cNvSpPr>
            <p:nvPr/>
          </p:nvSpPr>
          <p:spPr bwMode="auto">
            <a:xfrm rot="5784736">
              <a:off x="13475940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 flipV="1">
              <a:off x="12479064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7" name="Rectangle 16"/>
            <p:cNvSpPr>
              <a:spLocks/>
            </p:cNvSpPr>
            <p:nvPr/>
          </p:nvSpPr>
          <p:spPr bwMode="auto">
            <a:xfrm>
              <a:off x="12169352" y="5740896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38" name="AutoShape 4"/>
            <p:cNvSpPr>
              <a:spLocks/>
            </p:cNvSpPr>
            <p:nvPr/>
          </p:nvSpPr>
          <p:spPr bwMode="auto">
            <a:xfrm>
              <a:off x="14639304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39" name="AutoShape 6"/>
            <p:cNvCxnSpPr>
              <a:cxnSpLocks noChangeShapeType="1"/>
            </p:cNvCxnSpPr>
            <p:nvPr/>
          </p:nvCxnSpPr>
          <p:spPr bwMode="auto">
            <a:xfrm flipV="1">
              <a:off x="14207256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0" name="AutoShape 9"/>
            <p:cNvSpPr>
              <a:spLocks/>
            </p:cNvSpPr>
            <p:nvPr/>
          </p:nvSpPr>
          <p:spPr bwMode="auto">
            <a:xfrm rot="19219310">
              <a:off x="13751433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41" name="Rectangle 16"/>
            <p:cNvSpPr>
              <a:spLocks/>
            </p:cNvSpPr>
            <p:nvPr/>
          </p:nvSpPr>
          <p:spPr bwMode="auto">
            <a:xfrm>
              <a:off x="12839104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42" name="Rectangle 16"/>
            <p:cNvSpPr>
              <a:spLocks/>
            </p:cNvSpPr>
            <p:nvPr/>
          </p:nvSpPr>
          <p:spPr bwMode="auto">
            <a:xfrm>
              <a:off x="14281395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8" name="AutoShape 14"/>
            <p:cNvSpPr>
              <a:spLocks/>
            </p:cNvSpPr>
            <p:nvPr/>
          </p:nvSpPr>
          <p:spPr bwMode="auto">
            <a:xfrm>
              <a:off x="14785429" y="4220745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0" name="AutoShape 4"/>
            <p:cNvSpPr>
              <a:spLocks/>
            </p:cNvSpPr>
            <p:nvPr/>
          </p:nvSpPr>
          <p:spPr bwMode="auto">
            <a:xfrm>
              <a:off x="16799544" y="4732784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1" name="AutoShape 8"/>
            <p:cNvSpPr>
              <a:spLocks/>
            </p:cNvSpPr>
            <p:nvPr/>
          </p:nvSpPr>
          <p:spPr bwMode="auto">
            <a:xfrm rot="5400000">
              <a:off x="16504269" y="5690047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2" name="AutoShape 9"/>
            <p:cNvSpPr>
              <a:spLocks/>
            </p:cNvSpPr>
            <p:nvPr/>
          </p:nvSpPr>
          <p:spPr bwMode="auto">
            <a:xfrm rot="5784736">
              <a:off x="17004332" y="5764659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flipV="1">
              <a:off x="16007456" y="5236840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4" name="AutoShape 14"/>
            <p:cNvSpPr>
              <a:spLocks/>
            </p:cNvSpPr>
            <p:nvPr/>
          </p:nvSpPr>
          <p:spPr bwMode="auto">
            <a:xfrm>
              <a:off x="16943560" y="4876800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85" name="AutoShape 4"/>
            <p:cNvSpPr>
              <a:spLocks/>
            </p:cNvSpPr>
            <p:nvPr/>
          </p:nvSpPr>
          <p:spPr bwMode="auto">
            <a:xfrm>
              <a:off x="18167696" y="408471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86" name="AutoShape 6"/>
            <p:cNvCxnSpPr>
              <a:cxnSpLocks noChangeShapeType="1"/>
            </p:cNvCxnSpPr>
            <p:nvPr/>
          </p:nvCxnSpPr>
          <p:spPr bwMode="auto">
            <a:xfrm flipV="1">
              <a:off x="17735648" y="4804792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AutoShape 9"/>
            <p:cNvSpPr>
              <a:spLocks/>
            </p:cNvSpPr>
            <p:nvPr/>
          </p:nvSpPr>
          <p:spPr bwMode="auto">
            <a:xfrm rot="19219310">
              <a:off x="17279825" y="4233059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88" name="Rectangle 16"/>
            <p:cNvSpPr>
              <a:spLocks/>
            </p:cNvSpPr>
            <p:nvPr/>
          </p:nvSpPr>
          <p:spPr bwMode="auto">
            <a:xfrm>
              <a:off x="16367496" y="3830960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89" name="Rectangle 16"/>
            <p:cNvSpPr>
              <a:spLocks/>
            </p:cNvSpPr>
            <p:nvPr/>
          </p:nvSpPr>
          <p:spPr bwMode="auto">
            <a:xfrm>
              <a:off x="17809786" y="4839071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90" name="Rectangle 16"/>
            <p:cNvSpPr>
              <a:spLocks/>
            </p:cNvSpPr>
            <p:nvPr/>
          </p:nvSpPr>
          <p:spPr bwMode="auto">
            <a:xfrm>
              <a:off x="15684226" y="5812904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67" name="AutoShape 4"/>
            <p:cNvSpPr>
              <a:spLocks/>
            </p:cNvSpPr>
            <p:nvPr/>
          </p:nvSpPr>
          <p:spPr bwMode="auto">
            <a:xfrm>
              <a:off x="20471952" y="4804792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sp>
          <p:nvSpPr>
            <p:cNvPr id="69" name="AutoShape 8"/>
            <p:cNvSpPr>
              <a:spLocks/>
            </p:cNvSpPr>
            <p:nvPr/>
          </p:nvSpPr>
          <p:spPr bwMode="auto">
            <a:xfrm rot="5400000">
              <a:off x="20176677" y="5762055"/>
              <a:ext cx="877887" cy="652462"/>
            </a:xfrm>
            <a:custGeom>
              <a:avLst/>
              <a:gdLst>
                <a:gd name="T0" fmla="*/ 10067 w 20135"/>
                <a:gd name="T1" fmla="*/ 8283 h 16567"/>
                <a:gd name="T2" fmla="*/ 10067 w 20135"/>
                <a:gd name="T3" fmla="*/ 8283 h 16567"/>
                <a:gd name="T4" fmla="*/ 10067 w 20135"/>
                <a:gd name="T5" fmla="*/ 8283 h 16567"/>
                <a:gd name="T6" fmla="*/ 10067 w 20135"/>
                <a:gd name="T7" fmla="*/ 8283 h 16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35" h="16567">
                  <a:moveTo>
                    <a:pt x="0" y="8399"/>
                  </a:moveTo>
                  <a:cubicBezTo>
                    <a:pt x="14978" y="21600"/>
                    <a:pt x="21600" y="18800"/>
                    <a:pt x="19864" y="0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0" name="AutoShape 9"/>
            <p:cNvSpPr>
              <a:spLocks/>
            </p:cNvSpPr>
            <p:nvPr/>
          </p:nvSpPr>
          <p:spPr bwMode="auto">
            <a:xfrm rot="5784736">
              <a:off x="20676740" y="5836667"/>
              <a:ext cx="896937" cy="554037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1" name="Line 10"/>
            <p:cNvSpPr>
              <a:spLocks noChangeShapeType="1"/>
            </p:cNvSpPr>
            <p:nvPr/>
          </p:nvSpPr>
          <p:spPr bwMode="auto">
            <a:xfrm flipV="1">
              <a:off x="19679864" y="5308848"/>
              <a:ext cx="792088" cy="0"/>
            </a:xfrm>
            <a:prstGeom prst="line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3" name="AutoShape 4"/>
            <p:cNvSpPr>
              <a:spLocks/>
            </p:cNvSpPr>
            <p:nvPr/>
          </p:nvSpPr>
          <p:spPr bwMode="auto">
            <a:xfrm>
              <a:off x="21840104" y="4156720"/>
              <a:ext cx="938213" cy="93821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  <p:cxnSp>
          <p:nvCxnSpPr>
            <p:cNvPr id="74" name="AutoShape 6"/>
            <p:cNvCxnSpPr>
              <a:cxnSpLocks noChangeShapeType="1"/>
            </p:cNvCxnSpPr>
            <p:nvPr/>
          </p:nvCxnSpPr>
          <p:spPr bwMode="auto">
            <a:xfrm flipV="1">
              <a:off x="21408056" y="4876800"/>
              <a:ext cx="504056" cy="216024"/>
            </a:xfrm>
            <a:prstGeom prst="straightConnector1">
              <a:avLst/>
            </a:prstGeom>
            <a:ln w="57150"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AutoShape 9"/>
            <p:cNvSpPr>
              <a:spLocks/>
            </p:cNvSpPr>
            <p:nvPr/>
          </p:nvSpPr>
          <p:spPr bwMode="auto">
            <a:xfrm rot="19219310">
              <a:off x="20952233" y="4305067"/>
              <a:ext cx="911646" cy="480003"/>
            </a:xfrm>
            <a:custGeom>
              <a:avLst/>
              <a:gdLst>
                <a:gd name="T0" fmla="*/ 10800 w 21600"/>
                <a:gd name="T1" fmla="+- 0 13192 4784"/>
                <a:gd name="T2" fmla="*/ 13192 h 16816"/>
                <a:gd name="T3" fmla="*/ 10800 w 21600"/>
                <a:gd name="T4" fmla="+- 0 13192 4784"/>
                <a:gd name="T5" fmla="*/ 13192 h 16816"/>
                <a:gd name="T6" fmla="*/ 10800 w 21600"/>
                <a:gd name="T7" fmla="+- 0 13192 4784"/>
                <a:gd name="T8" fmla="*/ 13192 h 16816"/>
                <a:gd name="T9" fmla="*/ 10800 w 21600"/>
                <a:gd name="T10" fmla="+- 0 13192 4784"/>
                <a:gd name="T11" fmla="*/ 13192 h 1681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6816">
                  <a:moveTo>
                    <a:pt x="0" y="6406"/>
                  </a:moveTo>
                  <a:cubicBezTo>
                    <a:pt x="11376" y="-4784"/>
                    <a:pt x="18576" y="-1315"/>
                    <a:pt x="21600" y="16816"/>
                  </a:cubicBezTo>
                </a:path>
              </a:pathLst>
            </a:custGeom>
            <a:ln w="57150">
              <a:headEnd type="triangle" w="med" len="med"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76" name="Rectangle 16"/>
            <p:cNvSpPr>
              <a:spLocks/>
            </p:cNvSpPr>
            <p:nvPr/>
          </p:nvSpPr>
          <p:spPr bwMode="auto">
            <a:xfrm>
              <a:off x="20039904" y="3902968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a,b</a:t>
              </a:r>
              <a:endParaRPr lang="nl-NL" dirty="0"/>
            </a:p>
          </p:txBody>
        </p:sp>
        <p:sp>
          <p:nvSpPr>
            <p:cNvPr id="77" name="Rectangle 16"/>
            <p:cNvSpPr>
              <a:spLocks/>
            </p:cNvSpPr>
            <p:nvPr/>
          </p:nvSpPr>
          <p:spPr bwMode="auto">
            <a:xfrm>
              <a:off x="21482194" y="4911080"/>
              <a:ext cx="1403349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b</a:t>
              </a:r>
              <a:endParaRPr lang="nl-NL" dirty="0"/>
            </a:p>
          </p:txBody>
        </p:sp>
        <p:sp>
          <p:nvSpPr>
            <p:cNvPr id="78" name="Rectangle 16"/>
            <p:cNvSpPr>
              <a:spLocks/>
            </p:cNvSpPr>
            <p:nvPr/>
          </p:nvSpPr>
          <p:spPr bwMode="auto">
            <a:xfrm>
              <a:off x="19356634" y="5884912"/>
              <a:ext cx="1403350" cy="6858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00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r>
                <a:rPr lang="nl-NL" sz="2700" dirty="0"/>
                <a:t>a</a:t>
              </a:r>
              <a:endParaRPr lang="nl-NL" dirty="0"/>
            </a:p>
          </p:txBody>
        </p:sp>
        <p:sp>
          <p:nvSpPr>
            <p:cNvPr id="79" name="AutoShape 14"/>
            <p:cNvSpPr>
              <a:spLocks/>
            </p:cNvSpPr>
            <p:nvPr/>
          </p:nvSpPr>
          <p:spPr bwMode="auto">
            <a:xfrm>
              <a:off x="21984120" y="4300736"/>
              <a:ext cx="641350" cy="64135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ln w="571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endParaRPr lang="nl-NL"/>
            </a:p>
          </p:txBody>
        </p:sp>
      </p:grpSp>
      <p:sp>
        <p:nvSpPr>
          <p:cNvPr id="59" name="Down Arrow 58"/>
          <p:cNvSpPr/>
          <p:nvPr/>
        </p:nvSpPr>
        <p:spPr>
          <a:xfrm>
            <a:off x="2293622" y="1960712"/>
            <a:ext cx="75945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75393" y="5858931"/>
            <a:ext cx="8175072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Examples: (a,+)(aa,+)(b,-)(bbaa,+)(bb,-)</a:t>
            </a:r>
            <a:endParaRPr lang="nl-NL" sz="3400" dirty="0"/>
          </a:p>
        </p:txBody>
      </p:sp>
      <p:sp>
        <p:nvSpPr>
          <p:cNvPr id="61" name="TextBox 60"/>
          <p:cNvSpPr txBox="1"/>
          <p:nvPr/>
        </p:nvSpPr>
        <p:spPr>
          <a:xfrm>
            <a:off x="6692561" y="3429000"/>
            <a:ext cx="1102359" cy="58814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400" dirty="0"/>
              <a:t>etc...</a:t>
            </a:r>
            <a:endParaRPr lang="nl-NL" sz="3400" dirty="0"/>
          </a:p>
        </p:txBody>
      </p:sp>
    </p:spTree>
    <p:extLst>
      <p:ext uri="{BB962C8B-B14F-4D97-AF65-F5344CB8AC3E}">
        <p14:creationId xmlns:p14="http://schemas.microsoft.com/office/powerpoint/2010/main" val="75471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9864E-6 1.71308E-6 L -0.27823 1.7130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DFAs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DFAs are learnable in the limit from labeled data</a:t>
            </a:r>
          </a:p>
          <a:p>
            <a:pPr lvl="1"/>
            <a:r>
              <a:rPr lang="nl-NL" dirty="0" smtClean="0"/>
              <a:t>by enumeration using </a:t>
            </a:r>
            <a:r>
              <a:rPr lang="nl-NL" dirty="0" smtClean="0">
                <a:solidFill>
                  <a:srgbClr val="FF0000"/>
                </a:solidFill>
              </a:rPr>
              <a:t>Occam’s razor</a:t>
            </a:r>
            <a:r>
              <a:rPr lang="nl-NL" dirty="0" smtClean="0"/>
              <a:t>, smallest DFA first</a:t>
            </a:r>
          </a:p>
          <a:p>
            <a:endParaRPr lang="nl-NL" dirty="0" smtClean="0"/>
          </a:p>
          <a:p>
            <a:r>
              <a:rPr lang="nl-NL" dirty="0" smtClean="0"/>
              <a:t>Are DFAs learnable in the limit from unlabeled data?</a:t>
            </a:r>
          </a:p>
          <a:p>
            <a:pPr lvl="1"/>
            <a:r>
              <a:rPr lang="nl-NL" dirty="0" smtClean="0"/>
              <a:t>try learning {a,b}* (all strings) and all finite languages over {a,b}</a:t>
            </a:r>
            <a:endParaRPr lang="nl-NL" baseline="-25000" dirty="0"/>
          </a:p>
        </p:txBody>
      </p:sp>
    </p:spTree>
    <p:extLst>
      <p:ext uri="{BB962C8B-B14F-4D97-AF65-F5344CB8AC3E}">
        <p14:creationId xmlns:p14="http://schemas.microsoft.com/office/powerpoint/2010/main" val="398698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DFAs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DFAs cannot be learned in the limit from unlabeled data!</a:t>
            </a:r>
          </a:p>
          <a:p>
            <a:endParaRPr lang="nl-NL" dirty="0" smtClean="0"/>
          </a:p>
          <a:p>
            <a:pPr lvl="1"/>
            <a:r>
              <a:rPr lang="nl-NL" dirty="0" smtClean="0"/>
              <a:t>Limit learners should at some point </a:t>
            </a:r>
            <a:r>
              <a:rPr lang="nl-NL" dirty="0" smtClean="0">
                <a:solidFill>
                  <a:srgbClr val="FF0000"/>
                </a:solidFill>
              </a:rPr>
              <a:t>converge</a:t>
            </a:r>
            <a:r>
              <a:rPr lang="nl-NL" dirty="0" smtClean="0"/>
              <a:t> to C</a:t>
            </a:r>
          </a:p>
          <a:p>
            <a:pPr lvl="1"/>
            <a:r>
              <a:rPr lang="nl-NL" dirty="0" smtClean="0"/>
              <a:t>{a,b}* contains all finite languages over {a,b}</a:t>
            </a:r>
            <a:endParaRPr lang="nl-NL" baseline="-25000" dirty="0" smtClean="0"/>
          </a:p>
          <a:p>
            <a:pPr lvl="1"/>
            <a:r>
              <a:rPr lang="nl-NL" dirty="0" smtClean="0"/>
              <a:t>Suppose a learner converges to {a,b}* at some point</a:t>
            </a:r>
          </a:p>
          <a:p>
            <a:pPr lvl="1"/>
            <a:r>
              <a:rPr lang="nl-NL" dirty="0" smtClean="0"/>
              <a:t>At that point, the learner has seen </a:t>
            </a:r>
            <a:r>
              <a:rPr lang="nl-NL" dirty="0" smtClean="0">
                <a:solidFill>
                  <a:srgbClr val="FF0000"/>
                </a:solidFill>
              </a:rPr>
              <a:t>a finite data set D</a:t>
            </a:r>
          </a:p>
          <a:p>
            <a:pPr lvl="1"/>
            <a:r>
              <a:rPr lang="nl-NL" dirty="0" smtClean="0"/>
              <a:t>D is a finite language</a:t>
            </a:r>
          </a:p>
          <a:p>
            <a:pPr lvl="1"/>
            <a:r>
              <a:rPr lang="nl-NL" dirty="0" smtClean="0"/>
              <a:t>The learner can never converge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smtClean="0"/>
              <a:t>D</a:t>
            </a:r>
          </a:p>
          <a:p>
            <a:pPr lvl="1"/>
            <a:endParaRPr lang="nl-NL" dirty="0" smtClean="0"/>
          </a:p>
          <a:p>
            <a:pPr lvl="1"/>
            <a:r>
              <a:rPr lang="nl-NL" dirty="0" err="1" smtClean="0">
                <a:solidFill>
                  <a:srgbClr val="FF0000"/>
                </a:solidFill>
              </a:rPr>
              <a:t>Contradiction</a:t>
            </a:r>
            <a:endParaRPr lang="nl-NL" dirty="0" smtClean="0">
              <a:solidFill>
                <a:srgbClr val="FF0000"/>
              </a:solidFill>
            </a:endParaRPr>
          </a:p>
          <a:p>
            <a:pPr lvl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258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DFAs from labeled data</a:t>
            </a: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Labeled data, positive and negative traces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smtClean="0">
                <a:solidFill>
                  <a:srgbClr val="FF0000"/>
                </a:solidFill>
              </a:rPr>
              <a:t>smallest</a:t>
            </a:r>
            <a:r>
              <a:rPr lang="en-US" dirty="0" smtClean="0"/>
              <a:t> DFA that is </a:t>
            </a:r>
            <a:r>
              <a:rPr lang="en-US" dirty="0" smtClean="0">
                <a:solidFill>
                  <a:srgbClr val="FF0000"/>
                </a:solidFill>
              </a:rPr>
              <a:t>consistent</a:t>
            </a:r>
            <a:r>
              <a:rPr lang="en-US" dirty="0" smtClean="0"/>
              <a:t> with the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Learnable in the limit, but NP-</a:t>
            </a:r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proof from graph coloring</a:t>
            </a:r>
            <a:endParaRPr lang="en-US" dirty="0"/>
          </a:p>
          <a:p>
            <a:endParaRPr lang="en-US" dirty="0" smtClean="0"/>
          </a:p>
          <a:p>
            <a:r>
              <a:rPr lang="nl-NL" dirty="0" err="1"/>
              <a:t>Solutions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Rely</a:t>
            </a:r>
            <a:r>
              <a:rPr lang="nl-NL" dirty="0"/>
              <a:t> on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nice</a:t>
            </a:r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actively</a:t>
            </a:r>
            <a:r>
              <a:rPr lang="nl-NL" dirty="0"/>
              <a:t>,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>
                <a:solidFill>
                  <a:srgbClr val="FF0000"/>
                </a:solidFill>
              </a:rPr>
              <a:t>teacher</a:t>
            </a:r>
            <a:r>
              <a:rPr lang="nl-NL" dirty="0"/>
              <a:t> (</a:t>
            </a:r>
            <a:r>
              <a:rPr lang="nl-NL" dirty="0" err="1"/>
              <a:t>oracle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Assume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statistical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properties</a:t>
            </a:r>
            <a:r>
              <a:rPr lang="nl-NL" dirty="0"/>
              <a:t>, e.g., a </a:t>
            </a:r>
            <a:r>
              <a:rPr lang="nl-NL" dirty="0" err="1"/>
              <a:t>Markov</a:t>
            </a:r>
            <a:r>
              <a:rPr lang="nl-NL" dirty="0"/>
              <a:t> property</a:t>
            </a:r>
          </a:p>
          <a:p>
            <a:pPr lvl="1"/>
            <a:r>
              <a:rPr lang="nl-NL" dirty="0"/>
              <a:t>Translate the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powerful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solvers</a:t>
            </a:r>
            <a:endParaRPr lang="nl-NL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lIns="64291" tIns="32146" rIns="64291" bIns="32146">
            <a:normAutofit/>
          </a:bodyPr>
          <a:lstStyle/>
          <a:p>
            <a:fld id="{B4BF566E-1F40-49BC-9A2F-ACCA196F699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7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5427" y="4406902"/>
            <a:ext cx="6609285" cy="1362075"/>
          </a:xfrm>
        </p:spPr>
        <p:txBody>
          <a:bodyPr/>
          <a:lstStyle/>
          <a:p>
            <a:r>
              <a:rPr lang="en-US" dirty="0" err="1" smtClean="0"/>
              <a:t>Myhill-Nerode</a:t>
            </a:r>
            <a:r>
              <a:rPr lang="en-US" dirty="0" smtClean="0"/>
              <a:t> and The </a:t>
            </a:r>
            <a:r>
              <a:rPr lang="en-US" dirty="0" err="1" smtClean="0"/>
              <a:t>Hankel</a:t>
            </a:r>
            <a:r>
              <a:rPr lang="en-US" dirty="0" smtClean="0"/>
              <a:t>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3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23554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 </a:t>
            </a:r>
            <a:r>
              <a:rPr lang="nl-NL" dirty="0" smtClean="0">
                <a:solidFill>
                  <a:srgbClr val="FF0000"/>
                </a:solidFill>
              </a:rPr>
              <a:t>necessary</a:t>
            </a:r>
            <a:r>
              <a:rPr lang="nl-NL" dirty="0" smtClean="0"/>
              <a:t> and </a:t>
            </a:r>
            <a:r>
              <a:rPr lang="nl-NL" dirty="0" smtClean="0">
                <a:solidFill>
                  <a:srgbClr val="FF0000"/>
                </a:solidFill>
              </a:rPr>
              <a:t>sufficient</a:t>
            </a:r>
            <a:r>
              <a:rPr lang="nl-NL" dirty="0" smtClean="0"/>
              <a:t> </a:t>
            </a:r>
            <a:r>
              <a:rPr lang="nl-NL" dirty="0" err="1" smtClean="0"/>
              <a:t>condition</a:t>
            </a:r>
            <a:r>
              <a:rPr lang="nl-NL" dirty="0" smtClean="0"/>
              <a:t> (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) </a:t>
            </a:r>
            <a:r>
              <a:rPr lang="nl-NL" dirty="0" err="1" smtClean="0"/>
              <a:t>for</a:t>
            </a:r>
            <a:r>
              <a:rPr lang="nl-NL" dirty="0" smtClean="0"/>
              <a:t> a language to be regular</a:t>
            </a:r>
          </a:p>
          <a:p>
            <a:pPr lvl="1"/>
            <a:r>
              <a:rPr lang="nl-NL" dirty="0" smtClean="0"/>
              <a:t>Characterises when finite state machines exist</a:t>
            </a:r>
          </a:p>
          <a:p>
            <a:pPr lvl="1"/>
            <a:r>
              <a:rPr lang="nl-NL" dirty="0" smtClean="0"/>
              <a:t>We use it for learning such state machines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84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23554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Given a language L, and a pair of strings x and y, define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distinguishing extension </a:t>
            </a:r>
            <a:r>
              <a:rPr lang="nl-NL" dirty="0" smtClean="0"/>
              <a:t>to be a string z such that exactly one of the two strings xz and yz belong to L.</a:t>
            </a:r>
          </a:p>
          <a:p>
            <a:r>
              <a:rPr lang="nl-NL" dirty="0" smtClean="0"/>
              <a:t>Define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relation</a:t>
            </a:r>
            <a:r>
              <a:rPr lang="nl-NL" dirty="0" smtClean="0"/>
              <a:t> R on the strings by the rule that</a:t>
            </a:r>
          </a:p>
          <a:p>
            <a:pPr lvl="2"/>
            <a:r>
              <a:rPr lang="nl-NL" dirty="0" smtClean="0"/>
              <a:t>x R y</a:t>
            </a:r>
          </a:p>
          <a:p>
            <a:pPr lvl="1"/>
            <a:r>
              <a:rPr lang="nl-NL" dirty="0" smtClean="0"/>
              <a:t>if there is no distinguishing extension for x and y.</a:t>
            </a:r>
          </a:p>
          <a:p>
            <a:r>
              <a:rPr lang="nl-NL" dirty="0" smtClean="0"/>
              <a:t> It is easy to show that R is an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equivalence</a:t>
            </a:r>
            <a:r>
              <a:rPr lang="nl-NL" dirty="0" smtClean="0"/>
              <a:t> relation.</a:t>
            </a:r>
          </a:p>
          <a:p>
            <a:r>
              <a:rPr lang="nl-NL" dirty="0" smtClean="0"/>
              <a:t>L is regular if and only if R has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finite</a:t>
            </a:r>
            <a:r>
              <a:rPr lang="nl-NL" dirty="0" smtClean="0"/>
              <a:t> number of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equivalence classes </a:t>
            </a:r>
            <a:r>
              <a:rPr lang="nl-NL" dirty="0" smtClean="0"/>
              <a:t>(sets of R-equivalent strings).</a:t>
            </a:r>
          </a:p>
          <a:p>
            <a:r>
              <a:rPr lang="nl-NL" dirty="0" smtClean="0"/>
              <a:t>Moreover, the number of states of the smallest deterministic finite state automaton recognizing L is equal to the number of equivalence classes in 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680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22530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Given a language L, and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pair of strings </a:t>
            </a:r>
            <a:r>
              <a:rPr lang="nl-NL" dirty="0" smtClean="0"/>
              <a:t>x and y, define a </a:t>
            </a:r>
            <a:r>
              <a:rPr lang="nl-NL" dirty="0" smtClean="0">
                <a:solidFill>
                  <a:srgbClr val="FF0000"/>
                </a:solidFill>
              </a:rPr>
              <a:t>distinguishing extension </a:t>
            </a:r>
            <a:r>
              <a:rPr lang="nl-NL" dirty="0" smtClean="0"/>
              <a:t>to be a string z such that exactly one of the two strings xz and yz belong to L.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Define a relation R on the strings by the rule that</a:t>
            </a:r>
          </a:p>
          <a:p>
            <a:pPr lvl="2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x R y</a:t>
            </a:r>
          </a:p>
          <a:p>
            <a:pPr lvl="1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if there is no distinguishing extension for x and y.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 It is easy to show that R is an equivalence relation.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L is regular if and only if R has a finite number of equivalence classes (sets of R-equivalent strings).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Moreover, the number of states of the smallest deterministic finite state automaton recognizing L is equal to the number of equivalence classes in R.</a:t>
            </a:r>
            <a:endParaRPr lang="nl-N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394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DFAs from labeled data</a:t>
            </a: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Labeled data, positive and negative traces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smtClean="0">
                <a:solidFill>
                  <a:srgbClr val="FF0000"/>
                </a:solidFill>
              </a:rPr>
              <a:t>smallest</a:t>
            </a:r>
            <a:r>
              <a:rPr lang="en-US" dirty="0" smtClean="0"/>
              <a:t> DFA that is </a:t>
            </a:r>
            <a:r>
              <a:rPr lang="en-US" dirty="0" smtClean="0">
                <a:solidFill>
                  <a:srgbClr val="FF0000"/>
                </a:solidFill>
              </a:rPr>
              <a:t>consistent</a:t>
            </a:r>
            <a:r>
              <a:rPr lang="en-US" dirty="0" smtClean="0"/>
              <a:t> with the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Occam’s razor</a:t>
            </a:r>
          </a:p>
          <a:p>
            <a:pPr lvl="1"/>
            <a:r>
              <a:rPr lang="en-US" i="1" dirty="0"/>
              <a:t>Among competing hypotheses, the one with the fewest assumptions should be selected.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lIns="64291" tIns="32146" rIns="64291" bIns="32146">
            <a:normAutofit fontScale="77500" lnSpcReduction="20000"/>
          </a:bodyPr>
          <a:lstStyle/>
          <a:p>
            <a:fld id="{B4BF566E-1F40-49BC-9A2F-ACCA196F699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40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119" name="Content Placeholder 1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x = aa</a:t>
            </a:r>
          </a:p>
          <a:p>
            <a:r>
              <a:rPr lang="nl-NL" dirty="0" smtClean="0"/>
              <a:t>y = ba</a:t>
            </a:r>
          </a:p>
          <a:p>
            <a:r>
              <a:rPr lang="nl-NL" dirty="0" smtClean="0"/>
              <a:t>z = </a:t>
            </a:r>
            <a:r>
              <a:rPr lang="nl-NL" dirty="0" smtClean="0"/>
              <a:t>column</a:t>
            </a:r>
            <a:endParaRPr lang="nl-NL" dirty="0"/>
          </a:p>
        </p:txBody>
      </p:sp>
      <p:graphicFrame>
        <p:nvGraphicFramePr>
          <p:cNvPr id="2457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162821"/>
              </p:ext>
            </p:extLst>
          </p:nvPr>
        </p:nvGraphicFramePr>
        <p:xfrm>
          <a:off x="596112" y="1403775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24692" name="Rectangle 116"/>
          <p:cNvSpPr>
            <a:spLocks/>
          </p:cNvSpPr>
          <p:nvPr/>
        </p:nvSpPr>
        <p:spPr bwMode="auto">
          <a:xfrm>
            <a:off x="1608460" y="4759523"/>
            <a:ext cx="5925964" cy="89296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17" tIns="35717" rIns="35717" bIns="35717" anchor="ctr"/>
          <a:lstStyle/>
          <a:p>
            <a:r>
              <a:rPr lang="nl-NL" sz="2700" dirty="0" err="1" smtClean="0"/>
              <a:t>two</a:t>
            </a:r>
            <a:r>
              <a:rPr lang="nl-NL" sz="2700" dirty="0" smtClean="0"/>
              <a:t> strings </a:t>
            </a:r>
            <a:r>
              <a:rPr lang="nl-NL" sz="2700" dirty="0" err="1"/>
              <a:t>aa</a:t>
            </a:r>
            <a:r>
              <a:rPr lang="nl-NL" sz="2700" dirty="0"/>
              <a:t> </a:t>
            </a:r>
            <a:r>
              <a:rPr lang="nl-NL" sz="2700" dirty="0" err="1" smtClean="0"/>
              <a:t>and</a:t>
            </a:r>
            <a:r>
              <a:rPr lang="nl-NL" sz="2700" dirty="0" smtClean="0"/>
              <a:t> </a:t>
            </a:r>
            <a:r>
              <a:rPr lang="nl-NL" sz="2700" dirty="0" err="1"/>
              <a:t>ba</a:t>
            </a:r>
            <a:endParaRPr lang="nl-NL" sz="2700" dirty="0"/>
          </a:p>
          <a:p>
            <a:r>
              <a:rPr lang="nl-NL" sz="2700" dirty="0" err="1" smtClean="0"/>
              <a:t>and</a:t>
            </a:r>
            <a:r>
              <a:rPr lang="nl-NL" sz="2700" dirty="0" smtClean="0"/>
              <a:t> </a:t>
            </a:r>
            <a:r>
              <a:rPr lang="nl-NL" sz="2700" dirty="0" err="1" smtClean="0"/>
              <a:t>possible</a:t>
            </a:r>
            <a:r>
              <a:rPr lang="nl-NL" sz="2700" dirty="0" smtClean="0"/>
              <a:t> </a:t>
            </a:r>
            <a:r>
              <a:rPr lang="nl-NL" sz="2700" dirty="0" err="1" smtClean="0"/>
              <a:t>distinguishing</a:t>
            </a:r>
            <a:r>
              <a:rPr lang="nl-NL" sz="2700" dirty="0" smtClean="0"/>
              <a:t> </a:t>
            </a:r>
            <a:r>
              <a:rPr lang="nl-NL" sz="2700" dirty="0" err="1"/>
              <a:t>extensions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51188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Visualization</a:t>
            </a:r>
            <a:endParaRPr lang="nl-NL" dirty="0"/>
          </a:p>
        </p:txBody>
      </p:sp>
      <p:sp>
        <p:nvSpPr>
          <p:cNvPr id="120" name="Content Placeholder 11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  <a:endParaRPr lang="nl-NL" dirty="0"/>
          </a:p>
        </p:txBody>
      </p:sp>
      <p:graphicFrame>
        <p:nvGraphicFramePr>
          <p:cNvPr id="26626" name="Group 2"/>
          <p:cNvGraphicFramePr>
            <a:graphicFrameLocks noGrp="1"/>
          </p:cNvGraphicFramePr>
          <p:nvPr/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26740" name="Rectangle 116"/>
          <p:cNvSpPr>
            <a:spLocks/>
          </p:cNvSpPr>
          <p:nvPr/>
        </p:nvSpPr>
        <p:spPr bwMode="auto">
          <a:xfrm>
            <a:off x="774703" y="5504856"/>
            <a:ext cx="7584654" cy="892969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17" tIns="35717" rIns="35717" bIns="35717" anchor="ctr"/>
          <a:lstStyle/>
          <a:p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741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5693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120" name="Content Placeholder 11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</a:p>
          <a:p>
            <a:endParaRPr lang="nl-NL" dirty="0"/>
          </a:p>
        </p:txBody>
      </p:sp>
      <p:graphicFrame>
        <p:nvGraphicFramePr>
          <p:cNvPr id="27650" name="Group 2"/>
          <p:cNvGraphicFramePr>
            <a:graphicFrameLocks noGrp="1"/>
          </p:cNvGraphicFramePr>
          <p:nvPr/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27765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05926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120" name="Content Placeholder 11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</a:p>
          <a:p>
            <a:endParaRPr lang="nl-NL" dirty="0"/>
          </a:p>
        </p:txBody>
      </p:sp>
      <p:graphicFrame>
        <p:nvGraphicFramePr>
          <p:cNvPr id="27650" name="Group 2"/>
          <p:cNvGraphicFramePr>
            <a:graphicFrameLocks noGrp="1"/>
          </p:cNvGraphicFramePr>
          <p:nvPr/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27765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68488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28789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  <p:sp>
        <p:nvSpPr>
          <p:cNvPr id="7" name="Content Placeholder 119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</a:p>
          <a:p>
            <a:endParaRPr lang="nl-NL" dirty="0"/>
          </a:p>
        </p:txBody>
      </p:sp>
      <p:graphicFrame>
        <p:nvGraphicFramePr>
          <p:cNvPr id="28674" name="Group 2"/>
          <p:cNvGraphicFramePr>
            <a:graphicFrameLocks noGrp="1"/>
          </p:cNvGraphicFramePr>
          <p:nvPr/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0494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28789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  <p:sp>
        <p:nvSpPr>
          <p:cNvPr id="7" name="Content Placeholder 119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</a:p>
          <a:p>
            <a:endParaRPr lang="nl-NL" dirty="0"/>
          </a:p>
        </p:txBody>
      </p:sp>
      <p:graphicFrame>
        <p:nvGraphicFramePr>
          <p:cNvPr id="2867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6745"/>
              </p:ext>
            </p:extLst>
          </p:nvPr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9142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28789" name="Rectangle 117"/>
          <p:cNvSpPr>
            <a:spLocks/>
          </p:cNvSpPr>
          <p:nvPr/>
        </p:nvSpPr>
        <p:spPr bwMode="auto">
          <a:xfrm>
            <a:off x="2673326" y="1501304"/>
            <a:ext cx="3796233" cy="940965"/>
          </a:xfrm>
          <a:prstGeom prst="rect">
            <a:avLst/>
          </a:prstGeom>
          <a:solidFill>
            <a:srgbClr val="1B8D14"/>
          </a:solidFill>
          <a:ln w="12700" cap="flat" cmpd="sng">
            <a:noFill/>
            <a:prstDash val="solid"/>
            <a:miter lim="0"/>
            <a:headEnd/>
            <a:tailEnd/>
          </a:ln>
          <a:effectLst>
            <a:outerShdw algn="ctr" rotWithShape="0">
              <a:srgbClr val="000000">
                <a:alpha val="79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r>
              <a:rPr lang="nl-NL" sz="2700"/>
              <a:t>a(a|b)*b</a:t>
            </a:r>
            <a:endParaRPr lang="nl-NL"/>
          </a:p>
        </p:txBody>
      </p:sp>
      <p:sp>
        <p:nvSpPr>
          <p:cNvPr id="7" name="Content Placeholder 119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 column string z is en distinguishing extension if aaz in L and baz not in L, or vice versa</a:t>
            </a:r>
          </a:p>
          <a:p>
            <a:endParaRPr lang="nl-NL" dirty="0"/>
          </a:p>
        </p:txBody>
      </p:sp>
      <p:graphicFrame>
        <p:nvGraphicFramePr>
          <p:cNvPr id="2867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94492"/>
              </p:ext>
            </p:extLst>
          </p:nvPr>
        </p:nvGraphicFramePr>
        <p:xfrm>
          <a:off x="396255" y="2579564"/>
          <a:ext cx="8349253" cy="1697757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565919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7736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29698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Given a language L, and a pair of strings x and y, define a distinguishing extension to be a string z such that exactly one of the two strings xz and yz belong to L.</a:t>
            </a:r>
          </a:p>
          <a:p>
            <a:r>
              <a:rPr lang="nl-NL" dirty="0" smtClean="0"/>
              <a:t>Define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relation</a:t>
            </a:r>
            <a:r>
              <a:rPr lang="nl-NL" dirty="0" smtClean="0"/>
              <a:t> R on the strings by the rule that</a:t>
            </a:r>
          </a:p>
          <a:p>
            <a:pPr lvl="2"/>
            <a:r>
              <a:rPr lang="nl-NL" dirty="0" smtClean="0"/>
              <a:t>x R y</a:t>
            </a:r>
          </a:p>
          <a:p>
            <a:pPr lvl="1"/>
            <a:r>
              <a:rPr lang="nl-NL" dirty="0" smtClean="0"/>
              <a:t>if there is </a:t>
            </a:r>
            <a:r>
              <a:rPr lang="nl-NL" dirty="0" smtClean="0">
                <a:solidFill>
                  <a:srgbClr val="FF0000"/>
                </a:solidFill>
              </a:rPr>
              <a:t>no distinguishing extension </a:t>
            </a:r>
            <a:r>
              <a:rPr lang="nl-NL" dirty="0" smtClean="0"/>
              <a:t>for x and y.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It is easy to show that R is an equivalence relation.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L is regular if and only if R has a finite number of equivalence classes (sets of R-equivalent strings).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Moreover, the number of states of the smallest deterministic finite state automaton recognizing L is equal to the number of equivalence classes in R.</a:t>
            </a:r>
            <a:endParaRPr lang="nl-N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268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20281"/>
              </p:ext>
            </p:extLst>
          </p:nvPr>
        </p:nvGraphicFramePr>
        <p:xfrm>
          <a:off x="396255" y="83853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7285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32132" name="Rectangle 388"/>
          <p:cNvSpPr>
            <a:spLocks/>
          </p:cNvSpPr>
          <p:nvPr/>
        </p:nvSpPr>
        <p:spPr bwMode="auto">
          <a:xfrm>
            <a:off x="1870770" y="2577332"/>
            <a:ext cx="5401345" cy="1702221"/>
          </a:xfrm>
          <a:prstGeom prst="rect">
            <a:avLst/>
          </a:prstGeom>
          <a:solidFill>
            <a:srgbClr val="FF66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dirty="0"/>
              <a:t>Hankel matrix </a:t>
            </a:r>
            <a:r>
              <a:rPr lang="nl-NL" sz="2700" dirty="0"/>
              <a:t>of language </a:t>
            </a:r>
            <a:r>
              <a:rPr lang="nl-NL" sz="2700" dirty="0"/>
              <a:t>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48040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1036717"/>
            <a:ext cx="467201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1 9 1 0 0 0 0 0 0 0 0</a:t>
            </a:r>
          </a:p>
          <a:p>
            <a:pPr marL="0" indent="0">
              <a:buNone/>
            </a:pPr>
            <a:r>
              <a:rPr lang="en-US" dirty="0"/>
              <a:t>1 15 0 1 1 0 0 0 1 0 1 0 1 0 1 0 0</a:t>
            </a:r>
          </a:p>
          <a:p>
            <a:pPr marL="0" indent="0">
              <a:buNone/>
            </a:pPr>
            <a:r>
              <a:rPr lang="en-US" dirty="0"/>
              <a:t>0 5 0 1 0 0 0</a:t>
            </a:r>
          </a:p>
          <a:p>
            <a:pPr marL="0" indent="0">
              <a:buNone/>
            </a:pPr>
            <a:r>
              <a:rPr lang="en-US" dirty="0"/>
              <a:t>1 2 0 0</a:t>
            </a:r>
          </a:p>
          <a:p>
            <a:pPr marL="0" indent="0">
              <a:buNone/>
            </a:pPr>
            <a:r>
              <a:rPr lang="en-US" dirty="0"/>
              <a:t>0 12 1 1 0 0 0 0 0 0 0 1 0 0</a:t>
            </a:r>
          </a:p>
          <a:p>
            <a:pPr marL="0" indent="0">
              <a:buNone/>
            </a:pPr>
            <a:r>
              <a:rPr lang="en-US" dirty="0"/>
              <a:t>1 5 1 0 1 0 0</a:t>
            </a:r>
          </a:p>
          <a:p>
            <a:pPr marL="0" indent="0">
              <a:buNone/>
            </a:pPr>
            <a:r>
              <a:rPr lang="en-US" dirty="0"/>
              <a:t>1 3 1 0 0</a:t>
            </a:r>
          </a:p>
          <a:p>
            <a:pPr marL="0" indent="0">
              <a:buNone/>
            </a:pPr>
            <a:r>
              <a:rPr lang="en-US" dirty="0"/>
              <a:t>0 6 0 0 0 0 0 1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0 20 1 0 0 0 0 0 1 0 1 0 0 0 0 0 1 1 1 0 0 0</a:t>
            </a:r>
          </a:p>
          <a:p>
            <a:pPr marL="0" indent="0">
              <a:buNone/>
            </a:pPr>
            <a:r>
              <a:rPr lang="en-US" dirty="0"/>
              <a:t>0 13 0 1 1 1 0 1 0 0 0 0 0 0 0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1 7 1 0 0 0 0 0 0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 descr="simple.pdf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2" r="-128302"/>
          <a:stretch>
            <a:fillRect/>
          </a:stretch>
        </p:blipFill>
        <p:spPr>
          <a:xfrm>
            <a:off x="3955790" y="-165100"/>
            <a:ext cx="6130925" cy="7212013"/>
          </a:xfrm>
        </p:spPr>
      </p:pic>
    </p:spTree>
    <p:extLst>
      <p:ext uri="{BB962C8B-B14F-4D97-AF65-F5344CB8AC3E}">
        <p14:creationId xmlns:p14="http://schemas.microsoft.com/office/powerpoint/2010/main" val="306616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Hankel matrix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NL" dirty="0" smtClean="0"/>
              <a:t>Rows are prefixes</a:t>
            </a:r>
          </a:p>
          <a:p>
            <a:r>
              <a:rPr lang="nl-NL" dirty="0" smtClean="0"/>
              <a:t>Columns are suffixes</a:t>
            </a:r>
          </a:p>
          <a:p>
            <a:r>
              <a:rPr lang="nl-NL" dirty="0" smtClean="0"/>
              <a:t>Row-column (x,y) is:</a:t>
            </a:r>
          </a:p>
          <a:p>
            <a:pPr lvl="1"/>
            <a:r>
              <a:rPr lang="nl-NL" dirty="0" smtClean="0"/>
              <a:t>1 if xy in L</a:t>
            </a:r>
          </a:p>
          <a:p>
            <a:pPr lvl="1"/>
            <a:r>
              <a:rPr lang="nl-NL" dirty="0" smtClean="0"/>
              <a:t>0 if xy not in 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631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9048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80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3931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557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26127"/>
              </p:ext>
            </p:extLst>
          </p:nvPr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2984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9105"/>
              </p:ext>
            </p:extLst>
          </p:nvPr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Rectangle 388"/>
          <p:cNvSpPr>
            <a:spLocks/>
          </p:cNvSpPr>
          <p:nvPr/>
        </p:nvSpPr>
        <p:spPr bwMode="auto">
          <a:xfrm>
            <a:off x="1372940" y="2810619"/>
            <a:ext cx="6397005" cy="12356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dirty="0"/>
              <a:t>x R y</a:t>
            </a:r>
          </a:p>
          <a:p>
            <a:pPr algn="ctr"/>
            <a:r>
              <a:rPr lang="nl-NL" sz="2700" dirty="0"/>
              <a:t>if row x and row y have the same color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48004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Given a language L, and a pair of strings x and y, define a distinguishing extension to be a string z such that exactly one of the two strings xz and yz belong to L.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Define a relation R on the strings by the rule that</a:t>
            </a:r>
          </a:p>
          <a:p>
            <a:pPr lvl="2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x R y</a:t>
            </a:r>
          </a:p>
          <a:p>
            <a:pPr lvl="1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if there is no distinguishing extension for x and y.</a:t>
            </a:r>
          </a:p>
          <a:p>
            <a:r>
              <a:rPr lang="nl-NL" dirty="0" smtClean="0"/>
              <a:t>It is easy to show that R is an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equivalence</a:t>
            </a:r>
            <a:r>
              <a:rPr lang="nl-NL" dirty="0" smtClean="0"/>
              <a:t> relation.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L is regular if and only if R has a finite number of equivalence classes (sets of R-equivalent strings).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Moreover, the number of states of the smallest deterministic finite state automaton recognizing L is equal to the number of equivalence classes in R.</a:t>
            </a:r>
            <a:endParaRPr lang="nl-N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242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39938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Given a language L, and a pair of strings x and y, define a distinguishing extension to be a string z such that exactly one of the two strings xz and yz belong to L.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Define a relation R on the strings by the rule that</a:t>
            </a:r>
          </a:p>
          <a:p>
            <a:pPr lvl="2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x R y</a:t>
            </a:r>
          </a:p>
          <a:p>
            <a:pPr lvl="1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if there is no distinguishing extension for x and y.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It is easy to show that R is an equivalence relation.</a:t>
            </a:r>
          </a:p>
          <a:p>
            <a:r>
              <a:rPr lang="nl-NL" dirty="0" smtClean="0"/>
              <a:t>L is regular if and only if R has a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finite</a:t>
            </a:r>
            <a:r>
              <a:rPr lang="nl-NL" dirty="0" smtClean="0"/>
              <a:t> number of 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equivalence classes </a:t>
            </a:r>
            <a:r>
              <a:rPr lang="nl-NL" dirty="0" smtClean="0"/>
              <a:t>(sets of R-equivalent strings).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Moreover, the number of states of the smallest deterministic finite state automaton recognizing L is equal to the number of equivalence classes in R.</a:t>
            </a:r>
            <a:endParaRPr lang="nl-N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488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9893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imple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150" r="-14150"/>
          <a:stretch>
            <a:fillRect/>
          </a:stretch>
        </p:blipFill>
        <p:spPr>
          <a:xfrm>
            <a:off x="3956663" y="0"/>
            <a:ext cx="5842000" cy="6872288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-13093" y="1026045"/>
            <a:ext cx="4672013" cy="502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1 9 1 0 0 0 0 0 0 0 0</a:t>
            </a:r>
          </a:p>
          <a:p>
            <a:pPr marL="0" indent="0">
              <a:buNone/>
            </a:pPr>
            <a:r>
              <a:rPr lang="en-US" dirty="0"/>
              <a:t>1 15 0 1 1 0 0 0 1 0 1 0 1 0 1 0 0</a:t>
            </a:r>
          </a:p>
          <a:p>
            <a:pPr marL="0" indent="0">
              <a:buNone/>
            </a:pPr>
            <a:r>
              <a:rPr lang="en-US" dirty="0"/>
              <a:t>0 5 0 1 0 0 0</a:t>
            </a:r>
          </a:p>
          <a:p>
            <a:pPr marL="0" indent="0">
              <a:buNone/>
            </a:pPr>
            <a:r>
              <a:rPr lang="en-US" dirty="0"/>
              <a:t>1 2 0 0</a:t>
            </a:r>
          </a:p>
          <a:p>
            <a:pPr marL="0" indent="0">
              <a:buNone/>
            </a:pPr>
            <a:r>
              <a:rPr lang="en-US" dirty="0"/>
              <a:t>0 12 1 1 0 0 0 0 0 0 0 1 0 0</a:t>
            </a:r>
          </a:p>
          <a:p>
            <a:pPr marL="0" indent="0">
              <a:buNone/>
            </a:pPr>
            <a:r>
              <a:rPr lang="en-US" dirty="0"/>
              <a:t>1 5 1 0 1 0 0</a:t>
            </a:r>
          </a:p>
          <a:p>
            <a:pPr marL="0" indent="0">
              <a:buNone/>
            </a:pPr>
            <a:r>
              <a:rPr lang="en-US" dirty="0"/>
              <a:t>1 3 1 0 0</a:t>
            </a:r>
          </a:p>
          <a:p>
            <a:pPr marL="0" indent="0">
              <a:buNone/>
            </a:pPr>
            <a:r>
              <a:rPr lang="en-US" dirty="0"/>
              <a:t>0 6 0 0 0 0 0 1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0 20 1 0 0 0 0 0 1 0 1 0 0 0 0 0 1 1 1 0 0 0</a:t>
            </a:r>
          </a:p>
          <a:p>
            <a:pPr marL="0" indent="0">
              <a:buNone/>
            </a:pPr>
            <a:r>
              <a:rPr lang="en-US" dirty="0"/>
              <a:t>0 13 0 1 1 1 0 1 0 0 0 0 0 0 0</a:t>
            </a:r>
          </a:p>
          <a:p>
            <a:pPr marL="0" indent="0">
              <a:buNone/>
            </a:pPr>
            <a:r>
              <a:rPr lang="en-US" dirty="0"/>
              <a:t>1 3 1 0 1</a:t>
            </a:r>
          </a:p>
          <a:p>
            <a:pPr marL="0" indent="0">
              <a:buNone/>
            </a:pPr>
            <a:r>
              <a:rPr lang="en-US" dirty="0"/>
              <a:t>1 7 1 0 0 0 0 0 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</a:p>
          <a:p>
            <a:pPr marL="0" indent="0">
              <a:buNone/>
            </a:pPr>
            <a:r>
              <a:rPr lang="en-US" dirty="0" smtClean="0"/>
              <a:t>10244 strings in total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88"/>
          <p:cNvSpPr>
            <a:spLocks/>
          </p:cNvSpPr>
          <p:nvPr/>
        </p:nvSpPr>
        <p:spPr bwMode="auto">
          <a:xfrm>
            <a:off x="724073" y="2416388"/>
            <a:ext cx="7754526" cy="20861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dirty="0"/>
              <a:t>A language is regular if and only if the Hankel matrix contains a </a:t>
            </a:r>
            <a:r>
              <a:rPr lang="nl-NL" sz="2700" dirty="0">
                <a:solidFill>
                  <a:srgbClr val="FFFF00"/>
                </a:solidFill>
              </a:rPr>
              <a:t>finite number of distinct rows</a:t>
            </a:r>
            <a:r>
              <a:rPr lang="nl-NL" sz="2700" dirty="0"/>
              <a:t>, i.e., colors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5738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Myhill-Nerode</a:t>
            </a:r>
            <a:endParaRPr lang="nl-NL"/>
          </a:p>
        </p:txBody>
      </p:sp>
      <p:sp>
        <p:nvSpPr>
          <p:cNvPr id="43010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Given a language L, and a pair of strings x and y, define a distinguishing extension to be a string z such that exactly one of the two strings xz and yz belong to L.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Define a relation R on the strings by the rule that</a:t>
            </a:r>
          </a:p>
          <a:p>
            <a:pPr lvl="2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x R y</a:t>
            </a:r>
          </a:p>
          <a:p>
            <a:pPr lvl="1"/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if there is no distinguishing extension for x and y.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 It is easy to show that R is an equivalence relation.</a:t>
            </a:r>
          </a:p>
          <a:p>
            <a:r>
              <a:rPr lang="nl-NL" dirty="0" smtClean="0">
                <a:solidFill>
                  <a:schemeClr val="bg1">
                    <a:lumMod val="85000"/>
                  </a:schemeClr>
                </a:solidFill>
              </a:rPr>
              <a:t>L is regular if and only if R has a finite number of equivalence classes (sets of R-equivalent strings).</a:t>
            </a:r>
          </a:p>
          <a:p>
            <a:r>
              <a:rPr lang="nl-NL" dirty="0" smtClean="0"/>
              <a:t>Moreover, the number of states of the </a:t>
            </a:r>
            <a:r>
              <a:rPr lang="nl-NL" dirty="0" smtClean="0">
                <a:solidFill>
                  <a:srgbClr val="FF0000"/>
                </a:solidFill>
              </a:rPr>
              <a:t>smallest deterministic finite state automaton</a:t>
            </a:r>
            <a:r>
              <a:rPr lang="nl-NL" dirty="0" smtClean="0"/>
              <a:t> recognizing L is equal to the number of equivalence classes in 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68499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88"/>
          <p:cNvSpPr>
            <a:spLocks/>
          </p:cNvSpPr>
          <p:nvPr/>
        </p:nvSpPr>
        <p:spPr bwMode="auto">
          <a:xfrm>
            <a:off x="724073" y="2416388"/>
            <a:ext cx="7754526" cy="20861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dirty="0"/>
              <a:t>The number of state of the smallest DFA for L is </a:t>
            </a:r>
            <a:r>
              <a:rPr lang="nl-NL" sz="2700" i="1" dirty="0">
                <a:solidFill>
                  <a:srgbClr val="FFFF00"/>
                </a:solidFill>
              </a:rPr>
              <a:t>the number of colors in the Hankel matrix</a:t>
            </a:r>
            <a:endParaRPr lang="nl-NL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8036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Constructing a state machine</a:t>
            </a:r>
            <a:endParaRPr lang="nl-NL" dirty="0"/>
          </a:p>
        </p:txBody>
      </p:sp>
      <p:sp>
        <p:nvSpPr>
          <p:cNvPr id="46082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nl-NL" dirty="0" smtClean="0"/>
              <a:t>Given a Hankel matrix for L</a:t>
            </a:r>
          </a:p>
          <a:p>
            <a:r>
              <a:rPr lang="nl-NL" dirty="0" smtClean="0"/>
              <a:t>What is the smallest state machine (DFA) for L?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1626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/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3" name="Rectangle 388"/>
          <p:cNvSpPr>
            <a:spLocks/>
          </p:cNvSpPr>
          <p:nvPr/>
        </p:nvSpPr>
        <p:spPr bwMode="auto">
          <a:xfrm>
            <a:off x="0" y="0"/>
            <a:ext cx="9144000" cy="79620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r>
              <a:rPr lang="nl-NL" sz="2700" dirty="0"/>
              <a:t>Q: what does this state machine look like?</a:t>
            </a:r>
          </a:p>
        </p:txBody>
      </p:sp>
    </p:spTree>
    <p:extLst>
      <p:ext uri="{BB962C8B-B14F-4D97-AF65-F5344CB8AC3E}">
        <p14:creationId xmlns:p14="http://schemas.microsoft.com/office/powerpoint/2010/main" val="34565161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72725"/>
              </p:ext>
            </p:extLst>
          </p:nvPr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7131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Answer</a:t>
            </a:r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0653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flipH="1">
            <a:off x="3964432" y="2410263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</a:t>
            </a:r>
            <a:r>
              <a:rPr lang="nl-NL" sz="2200" dirty="0">
                <a:latin typeface="Helvetica Light"/>
              </a:rPr>
              <a:t>b</a:t>
            </a:r>
            <a:endParaRPr lang="nl-NL" sz="22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69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Answer</a:t>
            </a:r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0653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flipH="1">
            <a:off x="3964432" y="2410263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</a:t>
            </a:r>
            <a:r>
              <a:rPr lang="nl-NL" sz="2200" dirty="0">
                <a:latin typeface="Helvetica Light"/>
              </a:rPr>
              <a:t>b</a:t>
            </a:r>
            <a:endParaRPr lang="nl-NL" sz="2200" dirty="0">
              <a:latin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51820" y="3582490"/>
            <a:ext cx="707231" cy="70723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9568" y="4390982"/>
            <a:ext cx="707231" cy="707231"/>
          </a:xfrm>
          <a:prstGeom prst="ellipse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9568" y="2365757"/>
            <a:ext cx="707231" cy="707231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47875"/>
              </p:ext>
            </p:extLst>
          </p:nvPr>
        </p:nvGraphicFramePr>
        <p:xfrm>
          <a:off x="396255" y="839391"/>
          <a:ext cx="834925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4420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88427"/>
              </p:ext>
            </p:extLst>
          </p:nvPr>
        </p:nvGraphicFramePr>
        <p:xfrm>
          <a:off x="396255" y="839391"/>
          <a:ext cx="759023" cy="5181451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388"/>
          <p:cNvSpPr>
            <a:spLocks/>
          </p:cNvSpPr>
          <p:nvPr/>
        </p:nvSpPr>
        <p:spPr bwMode="auto">
          <a:xfrm>
            <a:off x="1837947" y="846838"/>
            <a:ext cx="6397005" cy="12356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r>
              <a:rPr lang="nl-NL" sz="2700" dirty="0"/>
              <a:t>Look at colors of Hankel Matrix rows</a:t>
            </a:r>
          </a:p>
        </p:txBody>
      </p:sp>
    </p:spTree>
    <p:extLst>
      <p:ext uri="{BB962C8B-B14F-4D97-AF65-F5344CB8AC3E}">
        <p14:creationId xmlns:p14="http://schemas.microsoft.com/office/powerpoint/2010/main" val="32869078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Printer controller, Smeenk et al. 2013</a:t>
            </a:r>
            <a:endParaRPr lang="nl-NL" dirty="0"/>
          </a:p>
        </p:txBody>
      </p:sp>
      <p:pic>
        <p:nvPicPr>
          <p:cNvPr id="7" name="Content Placeholder 6" descr="ESM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39216" y="-860721"/>
            <a:ext cx="7681973" cy="7681973"/>
          </a:xfrm>
        </p:spPr>
      </p:pic>
    </p:spTree>
    <p:extLst>
      <p:ext uri="{BB962C8B-B14F-4D97-AF65-F5344CB8AC3E}">
        <p14:creationId xmlns:p14="http://schemas.microsoft.com/office/powerpoint/2010/main" val="37930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88"/>
          <p:cNvSpPr>
            <a:spLocks/>
          </p:cNvSpPr>
          <p:nvPr/>
        </p:nvSpPr>
        <p:spPr bwMode="auto">
          <a:xfrm>
            <a:off x="1837947" y="846838"/>
            <a:ext cx="6397005" cy="12356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i="1" dirty="0" smtClean="0">
                <a:solidFill>
                  <a:srgbClr val="CCFFCC"/>
                </a:solidFill>
              </a:rPr>
              <a:t>access </a:t>
            </a:r>
            <a:r>
              <a:rPr lang="nl-NL" sz="2700" i="1" dirty="0">
                <a:solidFill>
                  <a:srgbClr val="CCFFCC"/>
                </a:solidFill>
              </a:rPr>
              <a:t>strings </a:t>
            </a:r>
            <a:r>
              <a:rPr lang="nl-NL" sz="2700" dirty="0"/>
              <a:t>and </a:t>
            </a:r>
            <a:r>
              <a:rPr lang="nl-NL" sz="2700" i="1" dirty="0">
                <a:solidFill>
                  <a:srgbClr val="CCFFCC"/>
                </a:solidFill>
              </a:rPr>
              <a:t>one-letter extensions </a:t>
            </a:r>
            <a:r>
              <a:rPr lang="nl-NL" sz="2700" dirty="0"/>
              <a:t>provide sufficient information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0653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3964432" y="2410263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</a:t>
            </a:r>
            <a:r>
              <a:rPr lang="nl-NL" sz="2200" dirty="0">
                <a:latin typeface="Helvetica Light"/>
              </a:rPr>
              <a:t>b</a:t>
            </a:r>
            <a:endParaRPr lang="nl-NL" sz="2200" dirty="0">
              <a:latin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951820" y="3582490"/>
            <a:ext cx="707231" cy="70723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79568" y="4390982"/>
            <a:ext cx="707231" cy="707231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9568" y="2365757"/>
            <a:ext cx="707231" cy="707231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aphicFrame>
        <p:nvGraphicFramePr>
          <p:cNvPr id="9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41627"/>
              </p:ext>
            </p:extLst>
          </p:nvPr>
        </p:nvGraphicFramePr>
        <p:xfrm>
          <a:off x="396255" y="839391"/>
          <a:ext cx="759023" cy="3768328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025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0653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3964432" y="2410263"/>
            <a:ext cx="607568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nl-NL" sz="2200" dirty="0"/>
              <a:t>, </a:t>
            </a:r>
            <a:r>
              <a:rPr lang="nl-NL" sz="2200" dirty="0">
                <a:latin typeface="Helvetica Light"/>
              </a:rPr>
              <a:t>b</a:t>
            </a:r>
            <a:endParaRPr lang="nl-NL" sz="2200" dirty="0">
              <a:latin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951820" y="3582490"/>
            <a:ext cx="707231" cy="70723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79568" y="4390982"/>
            <a:ext cx="707231" cy="707231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9568" y="2365757"/>
            <a:ext cx="707231" cy="707231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aphicFrame>
        <p:nvGraphicFramePr>
          <p:cNvPr id="9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53396"/>
              </p:ext>
            </p:extLst>
          </p:nvPr>
        </p:nvGraphicFramePr>
        <p:xfrm>
          <a:off x="396255" y="839391"/>
          <a:ext cx="759023" cy="3768328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369478" y="4087198"/>
            <a:ext cx="4151711" cy="2227748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800" dirty="0"/>
              <a:t>Forms the basis </a:t>
            </a:r>
            <a:r>
              <a:rPr lang="nl-NL" sz="2800" dirty="0" err="1"/>
              <a:t>for</a:t>
            </a:r>
            <a:endParaRPr lang="nl-NL" sz="2800" dirty="0"/>
          </a:p>
          <a:p>
            <a:pPr algn="ctr"/>
            <a:r>
              <a:rPr lang="nl-NL" sz="2800" dirty="0"/>
              <a:t>state machine </a:t>
            </a:r>
            <a:r>
              <a:rPr lang="nl-NL" sz="2800" dirty="0" err="1"/>
              <a:t>learning</a:t>
            </a:r>
            <a:r>
              <a:rPr lang="nl-NL" sz="2800" dirty="0"/>
              <a:t> </a:t>
            </a:r>
            <a:r>
              <a:rPr lang="nl-NL" sz="2800" dirty="0" err="1"/>
              <a:t>algorithms</a:t>
            </a:r>
            <a:endParaRPr lang="nl-NL" sz="2800" dirty="0"/>
          </a:p>
        </p:txBody>
      </p:sp>
      <p:sp>
        <p:nvSpPr>
          <p:cNvPr id="11" name="Rectangle 388"/>
          <p:cNvSpPr>
            <a:spLocks/>
          </p:cNvSpPr>
          <p:nvPr/>
        </p:nvSpPr>
        <p:spPr bwMode="auto">
          <a:xfrm>
            <a:off x="1837947" y="846838"/>
            <a:ext cx="6397005" cy="12356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algn="ctr"/>
            <a:r>
              <a:rPr lang="nl-NL" sz="2700" i="1" dirty="0" smtClean="0">
                <a:solidFill>
                  <a:srgbClr val="CCFFCC"/>
                </a:solidFill>
              </a:rPr>
              <a:t>access </a:t>
            </a:r>
            <a:r>
              <a:rPr lang="nl-NL" sz="2700" i="1" dirty="0">
                <a:solidFill>
                  <a:srgbClr val="CCFFCC"/>
                </a:solidFill>
              </a:rPr>
              <a:t>strings </a:t>
            </a:r>
            <a:r>
              <a:rPr lang="nl-NL" sz="2700" dirty="0"/>
              <a:t>and </a:t>
            </a:r>
            <a:r>
              <a:rPr lang="nl-NL" sz="2700" i="1" dirty="0">
                <a:solidFill>
                  <a:srgbClr val="CCFFCC"/>
                </a:solidFill>
              </a:rPr>
              <a:t>one-letter extensions </a:t>
            </a:r>
            <a:r>
              <a:rPr lang="nl-NL" sz="2700" dirty="0"/>
              <a:t>provide sufficient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4099706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5871" y="4406902"/>
            <a:ext cx="7447126" cy="1362075"/>
          </a:xfrm>
        </p:spPr>
        <p:txBody>
          <a:bodyPr/>
          <a:lstStyle/>
          <a:p>
            <a:r>
              <a:rPr lang="en-US" dirty="0" smtClean="0"/>
              <a:t>state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3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78828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70919" y="138009"/>
            <a:ext cx="8100900" cy="607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lvl="1"/>
            <a:r>
              <a:rPr lang="nl-NL" sz="2800" dirty="0"/>
              <a:t>(a,+) (b,-) (aba,+) (abaa,-) (bbb,+) (bba,+)</a:t>
            </a:r>
          </a:p>
        </p:txBody>
      </p:sp>
    </p:spTree>
    <p:extLst>
      <p:ext uri="{BB962C8B-B14F-4D97-AF65-F5344CB8AC3E}">
        <p14:creationId xmlns:p14="http://schemas.microsoft.com/office/powerpoint/2010/main" val="24605573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31122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70919" y="138009"/>
            <a:ext cx="8100900" cy="607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lvl="1"/>
            <a:r>
              <a:rPr lang="nl-NL" sz="2800" dirty="0"/>
              <a:t>(a,+) (b,-) (aba,+) (abaa,-) (bbb,+) (bba,+)</a:t>
            </a:r>
          </a:p>
        </p:txBody>
      </p:sp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492147" y="5450317"/>
            <a:ext cx="1398591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55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71829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70919" y="138009"/>
            <a:ext cx="8100900" cy="607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lvl="1"/>
            <a:r>
              <a:rPr lang="nl-NL" sz="2800" dirty="0"/>
              <a:t>(a,+) (b,-) (aba,+) (abaa,-) (bbb,+) (bba,+)</a:t>
            </a:r>
          </a:p>
        </p:txBody>
      </p:sp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805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777385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70919" y="138009"/>
            <a:ext cx="8100900" cy="607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lvl="1"/>
            <a:r>
              <a:rPr lang="nl-NL" sz="2800" dirty="0"/>
              <a:t>(a,+) (b,-) (aba,+) (abaa,-) (bbb,+) (bba,+)</a:t>
            </a:r>
          </a:p>
        </p:txBody>
      </p:sp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19027" y="1505036"/>
            <a:ext cx="4506126" cy="1822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Try to make state machine... </a:t>
            </a:r>
          </a:p>
        </p:txBody>
      </p:sp>
    </p:spTree>
    <p:extLst>
      <p:ext uri="{BB962C8B-B14F-4D97-AF65-F5344CB8AC3E}">
        <p14:creationId xmlns:p14="http://schemas.microsoft.com/office/powerpoint/2010/main" val="288812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75288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70919" y="138009"/>
            <a:ext cx="8100900" cy="607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lvl="1"/>
            <a:r>
              <a:rPr lang="nl-NL" sz="2800" dirty="0"/>
              <a:t>(a,+) (b,-) (aba,+) (abaa,-) (bbb,+) (bba,+)</a:t>
            </a:r>
          </a:p>
        </p:txBody>
      </p:sp>
      <p:sp>
        <p:nvSpPr>
          <p:cNvPr id="5" name="Oval 4"/>
          <p:cNvSpPr/>
          <p:nvPr/>
        </p:nvSpPr>
        <p:spPr>
          <a:xfrm>
            <a:off x="3559388" y="3732784"/>
            <a:ext cx="707231" cy="70723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_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7508576" y="3783414"/>
            <a:ext cx="707231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18847" y="4694766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35243" y="3783414"/>
            <a:ext cx="707231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a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483351" y="4796027"/>
            <a:ext cx="1164504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7609838" y="4846658"/>
            <a:ext cx="1468288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abaa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3559388" y="5606117"/>
            <a:ext cx="798300" cy="707231"/>
          </a:xfrm>
          <a:prstGeom prst="ellipse">
            <a:avLst/>
          </a:prstGeom>
          <a:solidFill>
            <a:srgbClr val="FF66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/>
              <a:t>bb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5584613" y="5707378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bbb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6850378" y="5859270"/>
            <a:ext cx="1063243" cy="70723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2800" dirty="0" err="1"/>
              <a:t>bba</a:t>
            </a:r>
            <a:endParaRPr lang="en-US" sz="2800" dirty="0"/>
          </a:p>
        </p:txBody>
      </p:sp>
      <p:cxnSp>
        <p:nvCxnSpPr>
          <p:cNvPr id="15" name="Straight Connector 14"/>
          <p:cNvCxnSpPr>
            <a:stCxn id="8" idx="6"/>
            <a:endCxn id="6" idx="2"/>
          </p:cNvCxnSpPr>
          <p:nvPr/>
        </p:nvCxnSpPr>
        <p:spPr>
          <a:xfrm>
            <a:off x="6342474" y="4137030"/>
            <a:ext cx="11661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0" idx="1"/>
          </p:cNvCxnSpPr>
          <p:nvPr/>
        </p:nvCxnSpPr>
        <p:spPr>
          <a:xfrm>
            <a:off x="6342475" y="4137030"/>
            <a:ext cx="1482389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6" idx="2"/>
          </p:cNvCxnSpPr>
          <p:nvPr/>
        </p:nvCxnSpPr>
        <p:spPr>
          <a:xfrm flipV="1">
            <a:off x="6477318" y="4137030"/>
            <a:ext cx="1031259" cy="762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7"/>
            <a:endCxn id="6" idx="3"/>
          </p:cNvCxnSpPr>
          <p:nvPr/>
        </p:nvCxnSpPr>
        <p:spPr>
          <a:xfrm flipV="1">
            <a:off x="6492147" y="4387074"/>
            <a:ext cx="1120001" cy="14238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0"/>
            <a:endCxn id="6" idx="3"/>
          </p:cNvCxnSpPr>
          <p:nvPr/>
        </p:nvCxnSpPr>
        <p:spPr>
          <a:xfrm flipV="1">
            <a:off x="7382000" y="4387074"/>
            <a:ext cx="230148" cy="14721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10" idx="2"/>
          </p:cNvCxnSpPr>
          <p:nvPr/>
        </p:nvCxnSpPr>
        <p:spPr>
          <a:xfrm>
            <a:off x="6647856" y="5149642"/>
            <a:ext cx="961982" cy="506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7"/>
            <a:endCxn id="10" idx="3"/>
          </p:cNvCxnSpPr>
          <p:nvPr/>
        </p:nvCxnSpPr>
        <p:spPr>
          <a:xfrm flipV="1">
            <a:off x="6492148" y="5450317"/>
            <a:ext cx="1332716" cy="360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7"/>
            <a:endCxn id="10" idx="4"/>
          </p:cNvCxnSpPr>
          <p:nvPr/>
        </p:nvCxnSpPr>
        <p:spPr>
          <a:xfrm flipV="1">
            <a:off x="7757913" y="5553889"/>
            <a:ext cx="586069" cy="4089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6"/>
            <a:endCxn id="9" idx="1"/>
          </p:cNvCxnSpPr>
          <p:nvPr/>
        </p:nvCxnSpPr>
        <p:spPr>
          <a:xfrm>
            <a:off x="4266619" y="4086399"/>
            <a:ext cx="1387271" cy="8131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2"/>
            <a:endCxn id="7" idx="6"/>
          </p:cNvCxnSpPr>
          <p:nvPr/>
        </p:nvCxnSpPr>
        <p:spPr>
          <a:xfrm flipH="1" flipV="1">
            <a:off x="5117147" y="5048381"/>
            <a:ext cx="366204" cy="10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7"/>
            <a:endCxn id="9" idx="3"/>
          </p:cNvCxnSpPr>
          <p:nvPr/>
        </p:nvCxnSpPr>
        <p:spPr>
          <a:xfrm flipV="1">
            <a:off x="4240779" y="5399687"/>
            <a:ext cx="1413110" cy="310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1" idx="0"/>
          </p:cNvCxnSpPr>
          <p:nvPr/>
        </p:nvCxnSpPr>
        <p:spPr>
          <a:xfrm>
            <a:off x="3913003" y="4440015"/>
            <a:ext cx="45534" cy="1166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19027" y="1505036"/>
            <a:ext cx="4506126" cy="1822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Try to make state machine... </a:t>
            </a:r>
          </a:p>
          <a:p>
            <a:pPr algn="ctr"/>
            <a:r>
              <a:rPr lang="nl-NL" sz="2500" dirty="0"/>
              <a:t>It is </a:t>
            </a:r>
            <a:r>
              <a:rPr lang="nl-NL" sz="2500" dirty="0">
                <a:solidFill>
                  <a:srgbClr val="FF0000"/>
                </a:solidFill>
              </a:rPr>
              <a:t>inconsistent</a:t>
            </a:r>
            <a:r>
              <a:rPr lang="nl-NL" sz="2500" dirty="0"/>
              <a:t>!</a:t>
            </a:r>
          </a:p>
          <a:p>
            <a:pPr algn="ctr"/>
            <a:r>
              <a:rPr lang="nl-NL" sz="2500" dirty="0"/>
              <a:t>(b and bb end in </a:t>
            </a:r>
            <a:r>
              <a:rPr lang="nl-NL" sz="2500" dirty="0" err="1"/>
              <a:t>same</a:t>
            </a:r>
            <a:r>
              <a:rPr lang="nl-NL" sz="2500" dirty="0"/>
              <a:t> state,</a:t>
            </a:r>
          </a:p>
          <a:p>
            <a:pPr algn="ctr"/>
            <a:r>
              <a:rPr lang="nl-NL" sz="2500" dirty="0"/>
              <a:t>but </a:t>
            </a:r>
            <a:r>
              <a:rPr lang="nl-NL" sz="2500" dirty="0" err="1"/>
              <a:t>bbb</a:t>
            </a:r>
            <a:r>
              <a:rPr lang="nl-NL" sz="2500" dirty="0"/>
              <a:t> does </a:t>
            </a:r>
            <a:r>
              <a:rPr lang="nl-NL" sz="2500" dirty="0" err="1"/>
              <a:t>not</a:t>
            </a:r>
            <a:r>
              <a:rPr lang="nl-NL" sz="2500" dirty="0"/>
              <a:t>)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42843556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 smtClean="0"/>
              <a:t>We </a:t>
            </a:r>
            <a:r>
              <a:rPr lang="nl-NL" dirty="0" err="1" smtClean="0"/>
              <a:t>need</a:t>
            </a:r>
            <a:r>
              <a:rPr lang="nl-NL" dirty="0" smtClean="0"/>
              <a:t> more information…</a:t>
            </a:r>
            <a:endParaRPr lang="nl-NL" dirty="0"/>
          </a:p>
        </p:txBody>
      </p:sp>
      <p:pic>
        <p:nvPicPr>
          <p:cNvPr id="4" name="image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20171"/>
            <a:ext cx="9144000" cy="2278378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5635243" y="5099811"/>
            <a:ext cx="708829" cy="708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470919" y="4998550"/>
            <a:ext cx="708829" cy="1164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5400000">
            <a:off x="3356865" y="3530261"/>
            <a:ext cx="708829" cy="5164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22303" y="5454225"/>
            <a:ext cx="1895345" cy="403474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en-US" sz="2200" dirty="0">
                <a:latin typeface="Gill Sans"/>
              </a:rPr>
              <a:t>Queries (input)</a:t>
            </a:r>
            <a:endParaRPr lang="en-US" sz="2200" dirty="0"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0529" y="5859270"/>
            <a:ext cx="2733471" cy="541013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sz="3100" dirty="0">
                <a:solidFill>
                  <a:srgbClr val="FF0000"/>
                </a:solidFill>
              </a:rPr>
              <a:t>Active learning</a:t>
            </a:r>
            <a:endParaRPr lang="nl-NL" sz="3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1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46894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875784" y="5251703"/>
            <a:ext cx="3847928" cy="13163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What to ask?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1008417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874545" y="1793017"/>
            <a:ext cx="3695868" cy="3961377"/>
          </a:xfrm>
          <a:prstGeom prst="roundRect">
            <a:avLst>
              <a:gd name="adj" fmla="val 892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Biometric Passport, </a:t>
            </a:r>
            <a:r>
              <a:rPr lang="en-US" dirty="0" err="1" smtClean="0"/>
              <a:t>Aarts</a:t>
            </a:r>
            <a:r>
              <a:rPr lang="en-US" dirty="0" smtClean="0"/>
              <a:t> et al. 2010</a:t>
            </a:r>
            <a:endParaRPr lang="en-US" dirty="0"/>
          </a:p>
        </p:txBody>
      </p:sp>
      <p:pic>
        <p:nvPicPr>
          <p:cNvPr id="11" name="Content Placeholder 10" descr="BP.pdf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rcRect l="-7899" r="-7899"/>
          <a:stretch>
            <a:fillRect/>
          </a:stretch>
        </p:blipFill>
        <p:spPr>
          <a:xfrm>
            <a:off x="4570413" y="1261980"/>
            <a:ext cx="5013847" cy="5032072"/>
          </a:xfrm>
        </p:spPr>
      </p:pic>
      <p:pic>
        <p:nvPicPr>
          <p:cNvPr id="19" name="Picture 18" descr="443px-Paspoort_N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997" y="2451574"/>
            <a:ext cx="1125858" cy="1522323"/>
          </a:xfrm>
          <a:prstGeom prst="rect">
            <a:avLst/>
          </a:prstGeom>
        </p:spPr>
      </p:pic>
      <p:pic>
        <p:nvPicPr>
          <p:cNvPr id="20" name="Picture 19" descr="800px-Nederlands_Paspoort_afgetas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2636" y="2083483"/>
            <a:ext cx="1638280" cy="1157035"/>
          </a:xfrm>
          <a:prstGeom prst="rect">
            <a:avLst/>
          </a:prstGeom>
        </p:spPr>
      </p:pic>
      <p:pic>
        <p:nvPicPr>
          <p:cNvPr id="21" name="Picture 20" descr="images-1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957" y="4299253"/>
            <a:ext cx="1409310" cy="1055622"/>
          </a:xfrm>
          <a:prstGeom prst="rect">
            <a:avLst/>
          </a:prstGeom>
        </p:spPr>
      </p:pic>
      <p:pic>
        <p:nvPicPr>
          <p:cNvPr id="22" name="Picture 21" descr="images-2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9893" y="3697822"/>
            <a:ext cx="1704848" cy="12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46775" y="391163"/>
            <a:ext cx="3847928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Ask: bb</a:t>
            </a:r>
            <a:endParaRPr lang="nl-NL" sz="2500" dirty="0"/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673020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135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46775" y="391163"/>
            <a:ext cx="3847928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Ask: bb</a:t>
            </a:r>
            <a:endParaRPr lang="nl-NL" sz="2500" dirty="0"/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61038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483532" y="5960531"/>
            <a:ext cx="6075675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If + _ distinguishes between b and bb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16894854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46775" y="391163"/>
            <a:ext cx="3847928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Ask: bb</a:t>
            </a:r>
            <a:endParaRPr lang="nl-NL" sz="2500" dirty="0"/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42717"/>
              </p:ext>
            </p:extLst>
          </p:nvPr>
        </p:nvGraphicFramePr>
        <p:xfrm>
          <a:off x="2" y="1250117"/>
          <a:ext cx="9012995" cy="4865060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972241"/>
                <a:gridCol w="529925"/>
                <a:gridCol w="751083"/>
                <a:gridCol w="751083"/>
                <a:gridCol w="751083"/>
                <a:gridCol w="751083"/>
                <a:gridCol w="751083"/>
                <a:gridCol w="751083"/>
                <a:gridCol w="882105"/>
                <a:gridCol w="620060"/>
                <a:gridCol w="751083"/>
                <a:gridCol w="751083"/>
              </a:tblGrid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/>
                    </a:solidFill>
                  </a:tcPr>
                </a:tc>
              </a:tr>
              <a:tr h="486506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483532" y="5960531"/>
            <a:ext cx="6075675" cy="62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nl-NL" sz="2500" dirty="0"/>
              <a:t>If - b distinguishes between b and bb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13296449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0653" y="1828800"/>
            <a:ext cx="3492500" cy="35067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Aims to discover: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access strings</a:t>
            </a:r>
            <a:r>
              <a:rPr lang="en-US" dirty="0" smtClean="0"/>
              <a:t>, smallest strings for every color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one-letter extensions</a:t>
            </a:r>
            <a:r>
              <a:rPr lang="en-US" dirty="0" smtClean="0"/>
              <a:t>, and</a:t>
            </a:r>
          </a:p>
          <a:p>
            <a:pPr lvl="1"/>
            <a:r>
              <a:rPr lang="en-US" dirty="0" smtClean="0"/>
              <a:t>their </a:t>
            </a:r>
            <a:r>
              <a:rPr lang="en-US" dirty="0" smtClean="0">
                <a:solidFill>
                  <a:srgbClr val="FF0000"/>
                </a:solidFill>
              </a:rPr>
              <a:t>distinguishing suffixes</a:t>
            </a:r>
          </a:p>
          <a:p>
            <a:endParaRPr lang="en-US" dirty="0" smtClean="0"/>
          </a:p>
          <a:p>
            <a:r>
              <a:rPr lang="en-US" dirty="0" smtClean="0"/>
              <a:t>Maintains a distinguishing table</a:t>
            </a:r>
          </a:p>
          <a:p>
            <a:endParaRPr lang="en-US" dirty="0" smtClean="0"/>
          </a:p>
          <a:p>
            <a:r>
              <a:rPr lang="en-US" dirty="0" smtClean="0"/>
              <a:t>Which distinguishing suffixes is determined during learning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56670"/>
              </p:ext>
            </p:extLst>
          </p:nvPr>
        </p:nvGraphicFramePr>
        <p:xfrm>
          <a:off x="5533982" y="2061973"/>
          <a:ext cx="2277069" cy="3768328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8323" y="1828800"/>
            <a:ext cx="3492500" cy="35067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Start with an empty table, with one access string and one distinguishing extension:</a:t>
            </a:r>
          </a:p>
          <a:p>
            <a:pPr lvl="2"/>
            <a:r>
              <a:rPr lang="en-US" dirty="0" smtClean="0"/>
              <a:t>_ and _</a:t>
            </a:r>
          </a:p>
          <a:p>
            <a:endParaRPr lang="en-US" dirty="0" smtClean="0"/>
          </a:p>
          <a:p>
            <a:r>
              <a:rPr lang="en-US" dirty="0" smtClean="0"/>
              <a:t>Ask membership queries for _ and its one letter extensions:</a:t>
            </a:r>
          </a:p>
          <a:p>
            <a:pPr lvl="2"/>
            <a:r>
              <a:rPr lang="en-US" dirty="0" smtClean="0"/>
              <a:t>_ in L?  </a:t>
            </a:r>
            <a:r>
              <a:rPr lang="en-US" dirty="0" smtClean="0">
                <a:sym typeface="Wingdings" pitchFamily="2" charset="2"/>
              </a:rPr>
              <a:t>  yes</a:t>
            </a:r>
            <a:endParaRPr lang="en-US" dirty="0" smtClean="0"/>
          </a:p>
          <a:p>
            <a:pPr lvl="2"/>
            <a:r>
              <a:rPr lang="en-US" dirty="0" smtClean="0"/>
              <a:t>a in L?  </a:t>
            </a:r>
            <a:r>
              <a:rPr lang="en-US" dirty="0" smtClean="0">
                <a:sym typeface="Wingdings" pitchFamily="2" charset="2"/>
              </a:rPr>
              <a:t>  no</a:t>
            </a:r>
            <a:endParaRPr lang="en-US" dirty="0" smtClean="0"/>
          </a:p>
          <a:p>
            <a:pPr lvl="2"/>
            <a:r>
              <a:rPr lang="en-US" dirty="0" smtClean="0"/>
              <a:t>b in L?  </a:t>
            </a:r>
            <a:r>
              <a:rPr lang="en-US" dirty="0" smtClean="0">
                <a:sym typeface="Wingdings" pitchFamily="2" charset="2"/>
              </a:rPr>
              <a:t>  yes</a:t>
            </a: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534854" y="2061973"/>
          <a:ext cx="1518046" cy="1884164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04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8323" y="1828800"/>
            <a:ext cx="3492500" cy="3506788"/>
          </a:xfrm>
        </p:spPr>
        <p:txBody>
          <a:bodyPr>
            <a:normAutofit/>
          </a:bodyPr>
          <a:lstStyle/>
          <a:p>
            <a:r>
              <a:rPr lang="en-US" dirty="0" smtClean="0"/>
              <a:t>Can we construct a state machine?</a:t>
            </a:r>
          </a:p>
          <a:p>
            <a:pPr lvl="1"/>
            <a:r>
              <a:rPr lang="en-US" dirty="0" smtClean="0"/>
              <a:t>No!</a:t>
            </a:r>
          </a:p>
          <a:p>
            <a:pPr lvl="1"/>
            <a:r>
              <a:rPr lang="en-US" dirty="0" smtClean="0"/>
              <a:t>a points to a new state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Ask membership queries for its one-letter extensions:</a:t>
            </a:r>
          </a:p>
          <a:p>
            <a:pPr lvl="2"/>
            <a:r>
              <a:rPr lang="en-US" dirty="0" err="1" smtClean="0"/>
              <a:t>aa</a:t>
            </a:r>
            <a:r>
              <a:rPr lang="en-US" dirty="0" smtClean="0"/>
              <a:t> in L?  </a:t>
            </a:r>
            <a:r>
              <a:rPr lang="en-US" dirty="0" smtClean="0">
                <a:sym typeface="Wingdings" pitchFamily="2" charset="2"/>
              </a:rPr>
              <a:t>  yes</a:t>
            </a:r>
          </a:p>
          <a:p>
            <a:pPr lvl="2"/>
            <a:r>
              <a:rPr lang="en-US" dirty="0" err="1" smtClean="0">
                <a:sym typeface="Wingdings" pitchFamily="2" charset="2"/>
              </a:rPr>
              <a:t>ab</a:t>
            </a:r>
            <a:r>
              <a:rPr lang="en-US" dirty="0" smtClean="0">
                <a:sym typeface="Wingdings" pitchFamily="2" charset="2"/>
              </a:rPr>
              <a:t> in L?    yes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162527"/>
              </p:ext>
            </p:extLst>
          </p:nvPr>
        </p:nvGraphicFramePr>
        <p:xfrm>
          <a:off x="5534854" y="2061973"/>
          <a:ext cx="1518046" cy="2826246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35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9003" y="1828800"/>
            <a:ext cx="3492500" cy="3506788"/>
          </a:xfrm>
        </p:spPr>
        <p:txBody>
          <a:bodyPr>
            <a:normAutofit/>
          </a:bodyPr>
          <a:lstStyle/>
          <a:p>
            <a:r>
              <a:rPr lang="en-US" dirty="0" smtClean="0"/>
              <a:t>Can we construct a state machine?</a:t>
            </a:r>
          </a:p>
          <a:p>
            <a:pPr lvl="1"/>
            <a:r>
              <a:rPr lang="en-US" dirty="0" smtClean="0"/>
              <a:t>Yes!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Ask an equivalence query:</a:t>
            </a:r>
          </a:p>
          <a:p>
            <a:pPr lvl="2"/>
            <a:r>
              <a:rPr lang="en-US" dirty="0" smtClean="0"/>
              <a:t>L(M) = L?  </a:t>
            </a:r>
            <a:r>
              <a:rPr lang="en-US" dirty="0" smtClean="0">
                <a:sym typeface="Wingdings" pitchFamily="2" charset="2"/>
              </a:rPr>
              <a:t>  no, M for instance accepts </a:t>
            </a:r>
            <a:r>
              <a:rPr lang="en-US" dirty="0" err="1" smtClean="0">
                <a:sym typeface="Wingdings" pitchFamily="2" charset="2"/>
              </a:rPr>
              <a:t>aabbaa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931024"/>
              </p:ext>
            </p:extLst>
          </p:nvPr>
        </p:nvGraphicFramePr>
        <p:xfrm>
          <a:off x="5534854" y="2061973"/>
          <a:ext cx="1518046" cy="2826246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5993" y="1828800"/>
            <a:ext cx="3492500" cy="35067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 = </a:t>
            </a:r>
            <a:r>
              <a:rPr lang="en-US" dirty="0" err="1" smtClean="0"/>
              <a:t>aabbaa</a:t>
            </a:r>
            <a:r>
              <a:rPr lang="en-US" dirty="0" smtClean="0"/>
              <a:t>, -</a:t>
            </a:r>
          </a:p>
          <a:p>
            <a:endParaRPr lang="en-US" dirty="0" smtClean="0"/>
          </a:p>
          <a:p>
            <a:r>
              <a:rPr lang="en-US" dirty="0" smtClean="0"/>
              <a:t>Where does M make a mistake?</a:t>
            </a:r>
          </a:p>
          <a:p>
            <a:pPr lvl="1"/>
            <a:r>
              <a:rPr lang="en-US" dirty="0" smtClean="0"/>
              <a:t>Replace c prefixes with reached access strings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Ask membership queries:</a:t>
            </a:r>
          </a:p>
          <a:p>
            <a:pPr lvl="2"/>
            <a:r>
              <a:rPr lang="en-US" dirty="0" smtClean="0"/>
              <a:t>_</a:t>
            </a:r>
            <a:r>
              <a:rPr lang="en-US" dirty="0" err="1" smtClean="0"/>
              <a:t>bbaa</a:t>
            </a:r>
            <a:r>
              <a:rPr lang="en-US" dirty="0" smtClean="0"/>
              <a:t> in L?  </a:t>
            </a:r>
            <a:r>
              <a:rPr lang="en-US" dirty="0" smtClean="0">
                <a:sym typeface="Wingdings" pitchFamily="2" charset="2"/>
              </a:rPr>
              <a:t>  no</a:t>
            </a:r>
            <a:endParaRPr lang="en-US" dirty="0" smtClean="0"/>
          </a:p>
          <a:p>
            <a:pPr lvl="2"/>
            <a:r>
              <a:rPr lang="en-US" dirty="0" smtClean="0"/>
              <a:t>_baa in L?  </a:t>
            </a:r>
            <a:r>
              <a:rPr lang="en-US" dirty="0" smtClean="0">
                <a:sym typeface="Wingdings" pitchFamily="2" charset="2"/>
              </a:rPr>
              <a:t>  no</a:t>
            </a:r>
            <a:endParaRPr lang="en-US" dirty="0" smtClean="0"/>
          </a:p>
          <a:p>
            <a:pPr lvl="2"/>
            <a:r>
              <a:rPr lang="en-US" dirty="0" smtClean="0"/>
              <a:t>_</a:t>
            </a:r>
            <a:r>
              <a:rPr lang="en-US" dirty="0" err="1" smtClean="0"/>
              <a:t>aa</a:t>
            </a:r>
            <a:r>
              <a:rPr lang="en-US" dirty="0" smtClean="0"/>
              <a:t> in L?  </a:t>
            </a:r>
            <a:r>
              <a:rPr lang="en-US" dirty="0" smtClean="0">
                <a:sym typeface="Wingdings" pitchFamily="2" charset="2"/>
              </a:rPr>
              <a:t>  yes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960795"/>
              </p:ext>
            </p:extLst>
          </p:nvPr>
        </p:nvGraphicFramePr>
        <p:xfrm>
          <a:off x="5534854" y="2061973"/>
          <a:ext cx="1518046" cy="2826246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65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9003" y="1828800"/>
            <a:ext cx="3492500" cy="35067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 = </a:t>
            </a:r>
            <a:r>
              <a:rPr lang="en-US" dirty="0" err="1" smtClean="0"/>
              <a:t>aabbaa</a:t>
            </a:r>
            <a:r>
              <a:rPr lang="en-US" dirty="0" smtClean="0"/>
              <a:t>, -</a:t>
            </a:r>
          </a:p>
          <a:p>
            <a:endParaRPr lang="en-US" dirty="0" smtClean="0"/>
          </a:p>
          <a:p>
            <a:r>
              <a:rPr lang="en-US" dirty="0" smtClean="0"/>
              <a:t>Where does M make a mistake?</a:t>
            </a:r>
          </a:p>
          <a:p>
            <a:pPr lvl="1"/>
            <a:r>
              <a:rPr lang="en-US" dirty="0" smtClean="0"/>
              <a:t>Replace c prefixes with reached access strings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Ask membership queries:</a:t>
            </a:r>
          </a:p>
          <a:p>
            <a:pPr lvl="2"/>
            <a:r>
              <a:rPr lang="en-US" dirty="0" smtClean="0"/>
              <a:t>_</a:t>
            </a:r>
            <a:r>
              <a:rPr lang="en-US" dirty="0" err="1" smtClean="0"/>
              <a:t>bbaa</a:t>
            </a:r>
            <a:r>
              <a:rPr lang="en-US" dirty="0" smtClean="0"/>
              <a:t> in L?  </a:t>
            </a:r>
            <a:r>
              <a:rPr lang="en-US" dirty="0" smtClean="0">
                <a:sym typeface="Wingdings" pitchFamily="2" charset="2"/>
              </a:rPr>
              <a:t>  no</a:t>
            </a:r>
            <a:endParaRPr lang="en-US" dirty="0" smtClean="0"/>
          </a:p>
          <a:p>
            <a:pPr lvl="2"/>
            <a:r>
              <a:rPr lang="en-US" dirty="0" smtClean="0"/>
              <a:t>_baa in L?  </a:t>
            </a:r>
            <a:r>
              <a:rPr lang="en-US" dirty="0" smtClean="0">
                <a:sym typeface="Wingdings" pitchFamily="2" charset="2"/>
              </a:rPr>
              <a:t>  no</a:t>
            </a:r>
            <a:endParaRPr lang="en-US" dirty="0" smtClean="0"/>
          </a:p>
          <a:p>
            <a:pPr lvl="2"/>
            <a:r>
              <a:rPr lang="en-US" dirty="0" smtClean="0"/>
              <a:t>_</a:t>
            </a:r>
            <a:r>
              <a:rPr lang="en-US" dirty="0" err="1" smtClean="0"/>
              <a:t>aa</a:t>
            </a:r>
            <a:r>
              <a:rPr lang="en-US" dirty="0" smtClean="0"/>
              <a:t> in L?  </a:t>
            </a:r>
            <a:r>
              <a:rPr lang="en-US" dirty="0" smtClean="0">
                <a:sym typeface="Wingdings" pitchFamily="2" charset="2"/>
              </a:rPr>
              <a:t>  yes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54670"/>
              </p:ext>
            </p:extLst>
          </p:nvPr>
        </p:nvGraphicFramePr>
        <p:xfrm>
          <a:off x="5534854" y="2061973"/>
          <a:ext cx="1518046" cy="2826246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023"/>
                <a:gridCol w="759023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388"/>
          <p:cNvSpPr>
            <a:spLocks/>
          </p:cNvSpPr>
          <p:nvPr/>
        </p:nvSpPr>
        <p:spPr bwMode="auto">
          <a:xfrm>
            <a:off x="4217586" y="5150442"/>
            <a:ext cx="3966735" cy="14887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r>
              <a:rPr lang="nl-NL" sz="2700" dirty="0"/>
              <a:t>aa is a new</a:t>
            </a:r>
          </a:p>
          <a:p>
            <a:r>
              <a:rPr lang="nl-NL" sz="2700" dirty="0"/>
              <a:t>distinguishing extension!</a:t>
            </a:r>
          </a:p>
        </p:txBody>
      </p:sp>
    </p:spTree>
    <p:extLst>
      <p:ext uri="{BB962C8B-B14F-4D97-AF65-F5344CB8AC3E}">
        <p14:creationId xmlns:p14="http://schemas.microsoft.com/office/powerpoint/2010/main" val="371231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3663" y="1828800"/>
            <a:ext cx="3492500" cy="3506788"/>
          </a:xfrm>
        </p:spPr>
        <p:txBody>
          <a:bodyPr>
            <a:normAutofit/>
          </a:bodyPr>
          <a:lstStyle/>
          <a:p>
            <a:r>
              <a:rPr lang="en-US" dirty="0" smtClean="0"/>
              <a:t>Add the column </a:t>
            </a:r>
            <a:r>
              <a:rPr lang="en-US" dirty="0" err="1" smtClean="0"/>
              <a:t>aa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 membership queries to complete the table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81675"/>
              </p:ext>
            </p:extLst>
          </p:nvPr>
        </p:nvGraphicFramePr>
        <p:xfrm>
          <a:off x="5534855" y="2061973"/>
          <a:ext cx="2277507" cy="2826246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759169"/>
                <a:gridCol w="759169"/>
                <a:gridCol w="759169"/>
              </a:tblGrid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/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_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FF6600"/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0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aa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71041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ab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44648" marR="44648" marT="44648" marB="44648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4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Helvetica Light" charset="0"/>
                        </a:rPr>
                        <a:t>1</a:t>
                      </a:r>
                      <a:endParaRPr kumimoji="0" lang="nl-N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0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D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TUD.thmx</Template>
  <TotalTime>7079</TotalTime>
  <Words>7707</Words>
  <Application>Microsoft Macintosh PowerPoint</Application>
  <PresentationFormat>On-screen Show (4:3)</PresentationFormat>
  <Paragraphs>3406</Paragraphs>
  <Slides>134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134</vt:i4>
      </vt:variant>
    </vt:vector>
  </HeadingPairs>
  <TitlesOfParts>
    <vt:vector size="137" baseType="lpstr">
      <vt:lpstr>TUD</vt:lpstr>
      <vt:lpstr>1_Custom Design</vt:lpstr>
      <vt:lpstr>Custom Design</vt:lpstr>
      <vt:lpstr>Learning State Machines</vt:lpstr>
      <vt:lpstr>Learning (reverse-engineering)</vt:lpstr>
      <vt:lpstr>State machine learning</vt:lpstr>
      <vt:lpstr>Learning DFAs from labeled data</vt:lpstr>
      <vt:lpstr>Learning DFAs from labeled data</vt:lpstr>
      <vt:lpstr>Example</vt:lpstr>
      <vt:lpstr>Example</vt:lpstr>
      <vt:lpstr>Printer controller, Smeenk et al. 2013</vt:lpstr>
      <vt:lpstr>Biometric Passport, Aarts et al. 2010</vt:lpstr>
      <vt:lpstr>Using state machines</vt:lpstr>
      <vt:lpstr>Yeast cycle, Schmidt et al. 2013</vt:lpstr>
      <vt:lpstr>Preventing botnets</vt:lpstr>
      <vt:lpstr>PowerPoint Presentation</vt:lpstr>
      <vt:lpstr>We observe internet traffic</vt:lpstr>
      <vt:lpstr>PowerPoint Presentation</vt:lpstr>
      <vt:lpstr>Learning (reverse-engineering)</vt:lpstr>
      <vt:lpstr>We observe internet traffic</vt:lpstr>
      <vt:lpstr>First: make abstract</vt:lpstr>
      <vt:lpstr>Then: look for patterns!</vt:lpstr>
      <vt:lpstr>Then: look for patterns!</vt:lpstr>
      <vt:lpstr>Then: look for patterns!</vt:lpstr>
      <vt:lpstr>Then: look for patterns!</vt:lpstr>
      <vt:lpstr>Then: look for patterns!</vt:lpstr>
      <vt:lpstr>Examples – botnet traffic</vt:lpstr>
      <vt:lpstr>Botnet traffic                   NetFlow data</vt:lpstr>
      <vt:lpstr>NetFlow data --- fingerprinting</vt:lpstr>
      <vt:lpstr>NetFlow data --- anomaly detection</vt:lpstr>
      <vt:lpstr>What is learning?</vt:lpstr>
      <vt:lpstr>Computational complexity</vt:lpstr>
      <vt:lpstr>Learning theory</vt:lpstr>
      <vt:lpstr>Learning in the limit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by enumeration</vt:lpstr>
      <vt:lpstr>Learning DFAs</vt:lpstr>
      <vt:lpstr>Learning DFAs</vt:lpstr>
      <vt:lpstr>Learning DFAs from labeled data</vt:lpstr>
      <vt:lpstr>Myhill-Nerode and The Hankel matrix</vt:lpstr>
      <vt:lpstr>Myhill-Nerode</vt:lpstr>
      <vt:lpstr>Myhill-Nerode</vt:lpstr>
      <vt:lpstr>Myhill-Nerode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Myhill-Nerode</vt:lpstr>
      <vt:lpstr>PowerPoint Presentation</vt:lpstr>
      <vt:lpstr>PowerPoint Presentation</vt:lpstr>
      <vt:lpstr>Hankel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Myhill-Nerode</vt:lpstr>
      <vt:lpstr>Myhill-Nerode</vt:lpstr>
      <vt:lpstr>PowerPoint Presentation</vt:lpstr>
      <vt:lpstr>PowerPoint Presentation</vt:lpstr>
      <vt:lpstr>Myhill-Nerode</vt:lpstr>
      <vt:lpstr>PowerPoint Presentation</vt:lpstr>
      <vt:lpstr>Constructing a state machine</vt:lpstr>
      <vt:lpstr>PowerPoint Presentation</vt:lpstr>
      <vt:lpstr>PowerPoint Presentation</vt:lpstr>
      <vt:lpstr>Answer</vt:lpstr>
      <vt:lpstr>Answer</vt:lpstr>
      <vt:lpstr>PowerPoint Presentation</vt:lpstr>
      <vt:lpstr>PowerPoint Presentation</vt:lpstr>
      <vt:lpstr>PowerPoint Presentation</vt:lpstr>
      <vt:lpstr>PowerPoint Presentation</vt:lpstr>
      <vt:lpstr>state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more information…</vt:lpstr>
      <vt:lpstr>PowerPoint Presentation</vt:lpstr>
      <vt:lpstr>PowerPoint Presentation</vt:lpstr>
      <vt:lpstr>PowerPoint Presentation</vt:lpstr>
      <vt:lpstr>PowerPoint Presentation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Active learning with L*</vt:lpstr>
      <vt:lpstr>L* - some theory</vt:lpstr>
      <vt:lpstr>Active automaton learning</vt:lpstr>
      <vt:lpstr>PowerPoint Presentation</vt:lpstr>
      <vt:lpstr>PowerPoint Presentation</vt:lpstr>
      <vt:lpstr>PowerPoint Presentation</vt:lpstr>
      <vt:lpstr>Use the information we have…</vt:lpstr>
      <vt:lpstr>PowerPoint Presentation</vt:lpstr>
      <vt:lpstr>PowerPoint Presentation</vt:lpstr>
      <vt:lpstr>Solution: 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</vt:lpstr>
      <vt:lpstr>State merging (RPNI)</vt:lpstr>
      <vt:lpstr>Convergence</vt:lpstr>
      <vt:lpstr>Convergence</vt:lpstr>
      <vt:lpstr>Convergence</vt:lpstr>
      <vt:lpstr>Results</vt:lpstr>
      <vt:lpstr>State machine learning key ingredients</vt:lpstr>
      <vt:lpstr>Passive automaton learning</vt:lpstr>
      <vt:lpstr>DFASAT produces</vt:lpstr>
      <vt:lpstr>DFASAT produces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 learning</dc:title>
  <dc:creator>Sicco Verwer</dc:creator>
  <cp:lastModifiedBy>Sicco Verwer</cp:lastModifiedBy>
  <cp:revision>27</cp:revision>
  <dcterms:created xsi:type="dcterms:W3CDTF">2016-02-12T10:24:04Z</dcterms:created>
  <dcterms:modified xsi:type="dcterms:W3CDTF">2016-02-17T08:23:41Z</dcterms:modified>
</cp:coreProperties>
</file>